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3" r:id="rId2"/>
    <p:sldId id="256" r:id="rId3"/>
    <p:sldId id="257" r:id="rId4"/>
    <p:sldId id="269" r:id="rId5"/>
    <p:sldId id="264" r:id="rId6"/>
    <p:sldId id="270" r:id="rId7"/>
    <p:sldId id="258" r:id="rId8"/>
    <p:sldId id="265" r:id="rId9"/>
    <p:sldId id="259" r:id="rId10"/>
    <p:sldId id="266" r:id="rId11"/>
    <p:sldId id="268" r:id="rId12"/>
    <p:sldId id="271" r:id="rId13"/>
    <p:sldId id="272"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395" autoAdjust="0"/>
    <p:restoredTop sz="81225" autoAdjust="0"/>
  </p:normalViewPr>
  <p:slideViewPr>
    <p:cSldViewPr snapToGrid="0" snapToObjects="1">
      <p:cViewPr>
        <p:scale>
          <a:sx n="100" d="100"/>
          <a:sy n="100" d="100"/>
        </p:scale>
        <p:origin x="-640" y="-272"/>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3" Type="http://schemas.openxmlformats.org/officeDocument/2006/relationships/slide" Target="slides/slide5.xml"/><Relationship Id="rId4" Type="http://schemas.openxmlformats.org/officeDocument/2006/relationships/slide" Target="slides/slide6.xml"/><Relationship Id="rId1" Type="http://schemas.openxmlformats.org/officeDocument/2006/relationships/slide" Target="slides/slide1.xml"/><Relationship Id="rId2"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DAB49B-7EEF-4345-B5A1-8F190EEE7053}" type="datetimeFigureOut">
              <a:rPr lang="en-US" smtClean="0"/>
              <a:t>16-11-14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1CB6EB-3623-994E-ABD7-89420E1EF551}" type="slidenum">
              <a:rPr lang="en-US" smtClean="0"/>
              <a:t>‹#›</a:t>
            </a:fld>
            <a:endParaRPr lang="en-US"/>
          </a:p>
        </p:txBody>
      </p:sp>
    </p:spTree>
    <p:extLst>
      <p:ext uri="{BB962C8B-B14F-4D97-AF65-F5344CB8AC3E}">
        <p14:creationId xmlns:p14="http://schemas.microsoft.com/office/powerpoint/2010/main" val="21662759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we saw</a:t>
            </a:r>
            <a:r>
              <a:rPr lang="en-US" baseline="0" dirty="0" smtClean="0"/>
              <a:t> in the previous video, extraneous variables can confound our experiment, making it difficult to know whether the intervention</a:t>
            </a:r>
          </a:p>
          <a:p>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1</a:t>
            </a:fld>
            <a:endParaRPr lang="en-US"/>
          </a:p>
        </p:txBody>
      </p:sp>
    </p:spTree>
    <p:extLst>
      <p:ext uri="{BB962C8B-B14F-4D97-AF65-F5344CB8AC3E}">
        <p14:creationId xmlns:p14="http://schemas.microsoft.com/office/powerpoint/2010/main" val="323914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Then a random number generator assigns</a:t>
            </a:r>
            <a:r>
              <a:rPr lang="en-US" baseline="0" dirty="0" smtClean="0"/>
              <a:t> the numbered participants to one of the 2 groups</a:t>
            </a:r>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10</a:t>
            </a:fld>
            <a:endParaRPr lang="en-US"/>
          </a:p>
        </p:txBody>
      </p:sp>
    </p:spTree>
    <p:extLst>
      <p:ext uri="{BB962C8B-B14F-4D97-AF65-F5344CB8AC3E}">
        <p14:creationId xmlns:p14="http://schemas.microsoft.com/office/powerpoint/2010/main" val="2856161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result of random assignment is two groups that are fairly similar to each other.</a:t>
            </a:r>
          </a:p>
          <a:p>
            <a:endParaRPr lang="en-US" baseline="0" dirty="0" smtClean="0"/>
          </a:p>
          <a:p>
            <a:r>
              <a:rPr lang="en-US" baseline="0" dirty="0" smtClean="0"/>
              <a:t>This ensures there is no bias within either groups that might affect the outcome of the experiment (such as the highly mobile experimental group we just looked at)</a:t>
            </a:r>
          </a:p>
          <a:p>
            <a:endParaRPr lang="en-US" baseline="0" dirty="0" smtClean="0"/>
          </a:p>
          <a:p>
            <a:r>
              <a:rPr lang="en-US" baseline="0" dirty="0" smtClean="0"/>
              <a:t>It also ensures the 2 groups are more likely to experience the extraneous ‘noise’ or confounders in the same way. </a:t>
            </a:r>
          </a:p>
          <a:p>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1CB6EB-3623-994E-ABD7-89420E1EF551}" type="slidenum">
              <a:rPr lang="en-US" smtClean="0"/>
              <a:t>11</a:t>
            </a:fld>
            <a:endParaRPr lang="en-US"/>
          </a:p>
        </p:txBody>
      </p:sp>
    </p:spTree>
    <p:extLst>
      <p:ext uri="{BB962C8B-B14F-4D97-AF65-F5344CB8AC3E}">
        <p14:creationId xmlns:p14="http://schemas.microsoft.com/office/powerpoint/2010/main" val="285616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baseline="0" dirty="0" smtClean="0"/>
              <a:t>So a control group enables the measurement of the confounding extraneous variables</a:t>
            </a:r>
          </a:p>
          <a:p>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1CB6EB-3623-994E-ABD7-89420E1EF551}" type="slidenum">
              <a:rPr lang="en-US" smtClean="0"/>
              <a:t>12</a:t>
            </a:fld>
            <a:endParaRPr lang="en-US"/>
          </a:p>
        </p:txBody>
      </p:sp>
    </p:spTree>
    <p:extLst>
      <p:ext uri="{BB962C8B-B14F-4D97-AF65-F5344CB8AC3E}">
        <p14:creationId xmlns:p14="http://schemas.microsoft.com/office/powerpoint/2010/main" val="285616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 </a:t>
            </a:r>
          </a:p>
          <a:p>
            <a:r>
              <a:rPr lang="en-US" baseline="0" dirty="0" smtClean="0"/>
              <a:t>In addition - Random assignment - ensures there is no additional confounding effects caused by the characteristics of participants in either of the two groups. </a:t>
            </a:r>
          </a:p>
          <a:p>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1CB6EB-3623-994E-ABD7-89420E1EF551}" type="slidenum">
              <a:rPr lang="en-US" smtClean="0"/>
              <a:t>13</a:t>
            </a:fld>
            <a:endParaRPr lang="en-US"/>
          </a:p>
        </p:txBody>
      </p:sp>
    </p:spTree>
    <p:extLst>
      <p:ext uri="{BB962C8B-B14F-4D97-AF65-F5344CB8AC3E}">
        <p14:creationId xmlns:p14="http://schemas.microsoft.com/office/powerpoint/2010/main" val="285616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or the extraneous variable confounders, or a combination of the two led to the outcomes we measured.</a:t>
            </a:r>
          </a:p>
          <a:p>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2</a:t>
            </a:fld>
            <a:endParaRPr lang="en-US"/>
          </a:p>
        </p:txBody>
      </p:sp>
    </p:spTree>
    <p:extLst>
      <p:ext uri="{BB962C8B-B14F-4D97-AF65-F5344CB8AC3E}">
        <p14:creationId xmlns:p14="http://schemas.microsoft.com/office/powerpoint/2010/main" val="323914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a:t>
            </a:r>
            <a:r>
              <a:rPr lang="en-US" dirty="0" smtClean="0"/>
              <a:t>here is a need for a control group</a:t>
            </a:r>
            <a:r>
              <a:rPr lang="en-US" baseline="0" dirty="0" smtClean="0"/>
              <a:t> that will experience only the effects of confounding extraneous variables.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changes that occur in the control group tell us about the noise that is happening in the background of the experiment.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71CB6EB-3623-994E-ABD7-89420E1EF551}" type="slidenum">
              <a:rPr lang="en-US" smtClean="0"/>
              <a:t>3</a:t>
            </a:fld>
            <a:endParaRPr lang="en-US"/>
          </a:p>
        </p:txBody>
      </p:sp>
    </p:spTree>
    <p:extLst>
      <p:ext uri="{BB962C8B-B14F-4D97-AF65-F5344CB8AC3E}">
        <p14:creationId xmlns:p14="http://schemas.microsoft.com/office/powerpoint/2010/main" val="115635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But how do</a:t>
            </a:r>
            <a:r>
              <a:rPr lang="en-US" baseline="0" dirty="0" smtClean="0"/>
              <a:t> we select a control group from our participants? And what are we risking when we divide our participants into two groups?</a:t>
            </a:r>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4</a:t>
            </a:fld>
            <a:endParaRPr lang="en-US"/>
          </a:p>
        </p:txBody>
      </p:sp>
    </p:spTree>
    <p:extLst>
      <p:ext uri="{BB962C8B-B14F-4D97-AF65-F5344CB8AC3E}">
        <p14:creationId xmlns:p14="http://schemas.microsoft.com/office/powerpoint/2010/main" val="1156358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the outset of our experiment we want to make sure </a:t>
            </a:r>
            <a:r>
              <a:rPr lang="en-US" dirty="0" smtClean="0"/>
              <a:t>our experimental and control groups </a:t>
            </a:r>
            <a:r>
              <a:rPr lang="en-US" baseline="0" dirty="0" smtClean="0"/>
              <a:t>are of similar size. We also need to ensure that participant characteristics that are relevant to our study, for example age, gender and health, are on average similar between the groups.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This controls for any confounders that might have been brought into the experiment by the formation of two separate groups. </a:t>
            </a:r>
          </a:p>
          <a:p>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5</a:t>
            </a:fld>
            <a:endParaRPr lang="en-US"/>
          </a:p>
        </p:txBody>
      </p:sp>
    </p:spTree>
    <p:extLst>
      <p:ext uri="{BB962C8B-B14F-4D97-AF65-F5344CB8AC3E}">
        <p14:creationId xmlns:p14="http://schemas.microsoft.com/office/powerpoint/2010/main" val="115635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do we divide them into two similar groups?</a:t>
            </a:r>
          </a:p>
          <a:p>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6</a:t>
            </a:fld>
            <a:endParaRPr lang="en-US"/>
          </a:p>
        </p:txBody>
      </p:sp>
    </p:spTree>
    <p:extLst>
      <p:ext uri="{BB962C8B-B14F-4D97-AF65-F5344CB8AC3E}">
        <p14:creationId xmlns:p14="http://schemas.microsoft.com/office/powerpoint/2010/main" val="1156358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could ask our participants to divide themselves into 2 groups, so each person decides which group they want to join. </a:t>
            </a:r>
          </a:p>
          <a:p>
            <a:endParaRPr lang="en-US" baseline="0" dirty="0" smtClean="0"/>
          </a:p>
          <a:p>
            <a:r>
              <a:rPr lang="en-US" baseline="0" dirty="0" smtClean="0"/>
              <a:t>This will likely create two groups that are very different from each other. </a:t>
            </a:r>
          </a:p>
          <a:p>
            <a:endParaRPr lang="en-US" baseline="0" dirty="0" smtClean="0"/>
          </a:p>
          <a:p>
            <a:r>
              <a:rPr lang="en-US" baseline="0" dirty="0" smtClean="0"/>
              <a:t>Here we see that disproportionately more men have joined the control group.</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1CB6EB-3623-994E-ABD7-89420E1EF551}" type="slidenum">
              <a:rPr lang="en-US" smtClean="0"/>
              <a:t>7</a:t>
            </a:fld>
            <a:endParaRPr lang="en-US"/>
          </a:p>
        </p:txBody>
      </p:sp>
    </p:spTree>
    <p:extLst>
      <p:ext uri="{BB962C8B-B14F-4D97-AF65-F5344CB8AC3E}">
        <p14:creationId xmlns:p14="http://schemas.microsoft.com/office/powerpoint/2010/main" val="374544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baseline="0" dirty="0" smtClean="0"/>
              <a:t>If the researcher assigned participants to the two groups, there would be a temptation to place in the experimental group -  those who might help prove the intervention to be effective.</a:t>
            </a:r>
          </a:p>
          <a:p>
            <a:endParaRPr lang="en-US" baseline="0" dirty="0" smtClean="0"/>
          </a:p>
          <a:p>
            <a:r>
              <a:rPr lang="en-US" baseline="0" dirty="0" smtClean="0"/>
              <a:t>For example, if the effects of a physical activity program were being tested, those who appear to be more mobile might be put into the experimental group </a:t>
            </a:r>
            <a:r>
              <a:rPr lang="en-CA" baseline="0" dirty="0" smtClean="0"/>
              <a:t>as demonstrated here.</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1CB6EB-3623-994E-ABD7-89420E1EF551}" type="slidenum">
              <a:rPr lang="en-US" smtClean="0"/>
              <a:t>8</a:t>
            </a:fld>
            <a:endParaRPr lang="en-US"/>
          </a:p>
        </p:txBody>
      </p:sp>
    </p:spTree>
    <p:extLst>
      <p:ext uri="{BB962C8B-B14F-4D97-AF65-F5344CB8AC3E}">
        <p14:creationId xmlns:p14="http://schemas.microsoft.com/office/powerpoint/2010/main" val="3745440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Random</a:t>
            </a:r>
            <a:r>
              <a:rPr lang="en-US" baseline="0" dirty="0" smtClean="0"/>
              <a:t> assignment is a mechanism where each participant has an equal chance of being assigned to the experimental group or the control group. </a:t>
            </a:r>
          </a:p>
          <a:p>
            <a:endParaRPr lang="en-US" baseline="0" dirty="0" smtClean="0"/>
          </a:p>
          <a:p>
            <a:r>
              <a:rPr lang="en-US" baseline="0" dirty="0" smtClean="0"/>
              <a:t>Each of our participant is first assigned a number</a:t>
            </a:r>
            <a:endParaRPr lang="en-US" dirty="0"/>
          </a:p>
        </p:txBody>
      </p:sp>
      <p:sp>
        <p:nvSpPr>
          <p:cNvPr id="4" name="Slide Number Placeholder 3"/>
          <p:cNvSpPr>
            <a:spLocks noGrp="1"/>
          </p:cNvSpPr>
          <p:nvPr>
            <p:ph type="sldNum" sz="quarter" idx="10"/>
          </p:nvPr>
        </p:nvSpPr>
        <p:spPr/>
        <p:txBody>
          <a:bodyPr/>
          <a:lstStyle/>
          <a:p>
            <a:fld id="{871CB6EB-3623-994E-ABD7-89420E1EF551}" type="slidenum">
              <a:rPr lang="en-US" smtClean="0"/>
              <a:t>9</a:t>
            </a:fld>
            <a:endParaRPr lang="en-US"/>
          </a:p>
        </p:txBody>
      </p:sp>
    </p:spTree>
    <p:extLst>
      <p:ext uri="{BB962C8B-B14F-4D97-AF65-F5344CB8AC3E}">
        <p14:creationId xmlns:p14="http://schemas.microsoft.com/office/powerpoint/2010/main" val="285616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6B115C7C-1A20-F84B-936E-84A04BEC4129}" type="datetimeFigureOut">
              <a:rPr lang="en-US" smtClean="0"/>
              <a:t>16-11-14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2271441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115C7C-1A20-F84B-936E-84A04BEC4129}" type="datetimeFigureOut">
              <a:rPr lang="en-US" smtClean="0"/>
              <a:t>16-11-14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291759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115C7C-1A20-F84B-936E-84A04BEC4129}" type="datetimeFigureOut">
              <a:rPr lang="en-US" smtClean="0"/>
              <a:t>16-11-14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219614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115C7C-1A20-F84B-936E-84A04BEC4129}" type="datetimeFigureOut">
              <a:rPr lang="en-US" smtClean="0"/>
              <a:t>16-11-14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208829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B115C7C-1A20-F84B-936E-84A04BEC4129}" type="datetimeFigureOut">
              <a:rPr lang="en-US" smtClean="0"/>
              <a:t>16-11-14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359182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B115C7C-1A20-F84B-936E-84A04BEC4129}" type="datetimeFigureOut">
              <a:rPr lang="en-US" smtClean="0"/>
              <a:t>16-11-14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1095429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6B115C7C-1A20-F84B-936E-84A04BEC4129}" type="datetimeFigureOut">
              <a:rPr lang="en-US" smtClean="0"/>
              <a:t>16-11-14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321576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B115C7C-1A20-F84B-936E-84A04BEC4129}" type="datetimeFigureOut">
              <a:rPr lang="en-US" smtClean="0"/>
              <a:t>16-11-14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22687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15C7C-1A20-F84B-936E-84A04BEC4129}" type="datetimeFigureOut">
              <a:rPr lang="en-US" smtClean="0"/>
              <a:t>16-11-14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16792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115C7C-1A20-F84B-936E-84A04BEC4129}" type="datetimeFigureOut">
              <a:rPr lang="en-US" smtClean="0"/>
              <a:t>16-11-14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314498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115C7C-1A20-F84B-936E-84A04BEC4129}" type="datetimeFigureOut">
              <a:rPr lang="en-US" smtClean="0"/>
              <a:t>16-11-14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CD33F-3BB9-CA45-BFBC-A38835769869}" type="slidenum">
              <a:rPr lang="en-US" smtClean="0"/>
              <a:t>‹#›</a:t>
            </a:fld>
            <a:endParaRPr lang="en-US"/>
          </a:p>
        </p:txBody>
      </p:sp>
    </p:spTree>
    <p:extLst>
      <p:ext uri="{BB962C8B-B14F-4D97-AF65-F5344CB8AC3E}">
        <p14:creationId xmlns:p14="http://schemas.microsoft.com/office/powerpoint/2010/main" val="32296263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115C7C-1A20-F84B-936E-84A04BEC4129}" type="datetimeFigureOut">
              <a:rPr lang="en-US" smtClean="0"/>
              <a:t>16-11-14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51CD33F-3BB9-CA45-BFBC-A38835769869}" type="slidenum">
              <a:rPr lang="en-US" smtClean="0"/>
              <a:t>‹#›</a:t>
            </a:fld>
            <a:endParaRPr lang="en-US"/>
          </a:p>
        </p:txBody>
      </p:sp>
    </p:spTree>
    <p:extLst>
      <p:ext uri="{BB962C8B-B14F-4D97-AF65-F5344CB8AC3E}">
        <p14:creationId xmlns:p14="http://schemas.microsoft.com/office/powerpoint/2010/main" val="22818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1.wav"/><Relationship Id="rId2" Type="http://schemas.openxmlformats.org/officeDocument/2006/relationships/audio" Target="../media/media1.wav"/><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7.png"/><Relationship Id="rId13" Type="http://schemas.openxmlformats.org/officeDocument/2006/relationships/image" Target="../media/image2.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10.wav"/><Relationship Id="rId2" Type="http://schemas.openxmlformats.org/officeDocument/2006/relationships/audio" Target="../media/media10.wav"/><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1.png"/><Relationship Id="rId9" Type="http://schemas.openxmlformats.org/officeDocument/2006/relationships/image" Target="../media/image3.png"/><Relationship Id="rId10" Type="http://schemas.openxmlformats.org/officeDocument/2006/relationships/image" Target="../media/image6.png"/></Relationships>
</file>

<file path=ppt/slides/_rels/slide1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2.png"/><Relationship Id="rId13" Type="http://schemas.openxmlformats.org/officeDocument/2006/relationships/image" Target="../media/image10.png"/><Relationship Id="rId14" Type="http://schemas.openxmlformats.org/officeDocument/2006/relationships/image" Target="../media/image1.png"/><Relationship Id="rId15" Type="http://schemas.openxmlformats.org/officeDocument/2006/relationships/image" Target="../media/image11.png"/><Relationship Id="rId1" Type="http://schemas.microsoft.com/office/2007/relationships/media" Target="../media/media11.wav"/><Relationship Id="rId2" Type="http://schemas.openxmlformats.org/officeDocument/2006/relationships/audio" Target="../media/media11.wav"/><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4.png"/><Relationship Id="rId9" Type="http://schemas.openxmlformats.org/officeDocument/2006/relationships/image" Target="../media/image7.png"/><Relationship Id="rId10" Type="http://schemas.openxmlformats.org/officeDocument/2006/relationships/image" Target="../media/image5.png"/></Relationships>
</file>

<file path=ppt/slides/_rels/slide12.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2.png"/><Relationship Id="rId13" Type="http://schemas.openxmlformats.org/officeDocument/2006/relationships/image" Target="../media/image10.png"/><Relationship Id="rId14" Type="http://schemas.openxmlformats.org/officeDocument/2006/relationships/image" Target="../media/image1.png"/><Relationship Id="rId15" Type="http://schemas.openxmlformats.org/officeDocument/2006/relationships/image" Target="../media/image11.png"/><Relationship Id="rId1" Type="http://schemas.microsoft.com/office/2007/relationships/media" Target="../media/media12.wav"/><Relationship Id="rId2" Type="http://schemas.openxmlformats.org/officeDocument/2006/relationships/audio" Target="../media/media12.wav"/><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4.png"/><Relationship Id="rId9" Type="http://schemas.openxmlformats.org/officeDocument/2006/relationships/image" Target="../media/image7.png"/><Relationship Id="rId10" Type="http://schemas.openxmlformats.org/officeDocument/2006/relationships/image" Target="../media/image5.png"/></Relationships>
</file>

<file path=ppt/slides/_rels/slide13.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2.png"/><Relationship Id="rId13" Type="http://schemas.openxmlformats.org/officeDocument/2006/relationships/image" Target="../media/image10.png"/><Relationship Id="rId14" Type="http://schemas.openxmlformats.org/officeDocument/2006/relationships/image" Target="../media/image1.png"/><Relationship Id="rId15" Type="http://schemas.openxmlformats.org/officeDocument/2006/relationships/image" Target="../media/image11.png"/><Relationship Id="rId1" Type="http://schemas.microsoft.com/office/2007/relationships/media" Target="../media/media13.wav"/><Relationship Id="rId2" Type="http://schemas.openxmlformats.org/officeDocument/2006/relationships/audio" Target="../media/media13.wav"/><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4.png"/><Relationship Id="rId9" Type="http://schemas.openxmlformats.org/officeDocument/2006/relationships/image" Target="../media/image7.png"/><Relationship Id="rId10" Type="http://schemas.openxmlformats.org/officeDocument/2006/relationships/image" Target="../media/image5.png"/></Relationships>
</file>

<file path=ppt/slides/_rels/slide2.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s>
</file>

<file path=ppt/slides/_rels/slide3.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3.wav"/><Relationship Id="rId2" Type="http://schemas.openxmlformats.org/officeDocument/2006/relationships/audio" Target="../media/media3.wav"/><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3.png"/></Relationships>
</file>

<file path=ppt/slides/_rels/slide4.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4.wav"/><Relationship Id="rId2" Type="http://schemas.openxmlformats.org/officeDocument/2006/relationships/audio" Target="../media/media4.wav"/><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3.png"/></Relationships>
</file>

<file path=ppt/slides/_rels/slide5.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6.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5.wav"/><Relationship Id="rId2" Type="http://schemas.openxmlformats.org/officeDocument/2006/relationships/audio" Target="../media/media5.wav"/><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png"/></Relationships>
</file>

<file path=ppt/slides/_rels/slide6.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6.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6.wav"/><Relationship Id="rId2" Type="http://schemas.openxmlformats.org/officeDocument/2006/relationships/audio" Target="../media/media6.wav"/><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png"/></Relationships>
</file>

<file path=ppt/slides/_rels/slide7.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7.wav"/><Relationship Id="rId2" Type="http://schemas.openxmlformats.org/officeDocument/2006/relationships/audio" Target="../media/media7.wav"/><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s>
</file>

<file path=ppt/slides/_rels/slide8.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8.wav"/><Relationship Id="rId2" Type="http://schemas.openxmlformats.org/officeDocument/2006/relationships/audio" Target="../media/media8.wav"/><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s>
</file>

<file path=ppt/slides/_rels/slide9.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7.png"/><Relationship Id="rId13" Type="http://schemas.openxmlformats.org/officeDocument/2006/relationships/image" Target="../media/image2.png"/><Relationship Id="rId14" Type="http://schemas.openxmlformats.org/officeDocument/2006/relationships/image" Target="../media/image10.png"/><Relationship Id="rId15" Type="http://schemas.openxmlformats.org/officeDocument/2006/relationships/image" Target="../media/image11.png"/><Relationship Id="rId1" Type="http://schemas.microsoft.com/office/2007/relationships/media" Target="../media/media9.wav"/><Relationship Id="rId2" Type="http://schemas.openxmlformats.org/officeDocument/2006/relationships/audio" Target="../media/media9.wav"/><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1.png"/><Relationship Id="rId9" Type="http://schemas.openxmlformats.org/officeDocument/2006/relationships/image" Target="../media/image3.png"/><Relationship Id="rId10"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334" y="1117688"/>
            <a:ext cx="2317596" cy="1795187"/>
            <a:chOff x="2135870" y="2466167"/>
            <a:chExt cx="2317596" cy="2393583"/>
          </a:xfrm>
        </p:grpSpPr>
        <p:pic>
          <p:nvPicPr>
            <p:cNvPr id="5" name="Picture 4"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754" y="2466167"/>
              <a:ext cx="756588" cy="995633"/>
            </a:xfrm>
            <a:prstGeom prst="rect">
              <a:avLst/>
            </a:prstGeom>
          </p:spPr>
        </p:pic>
        <p:pic>
          <p:nvPicPr>
            <p:cNvPr id="6" name="Picture 5"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2827611" y="3430293"/>
              <a:ext cx="474205" cy="650240"/>
            </a:xfrm>
            <a:prstGeom prst="rect">
              <a:avLst/>
            </a:prstGeom>
          </p:spPr>
        </p:pic>
        <p:pic>
          <p:nvPicPr>
            <p:cNvPr id="7" name="Picture 6" descr="old-couple-4.png"/>
            <p:cNvPicPr>
              <a:picLocks noChangeAspect="1"/>
            </p:cNvPicPr>
            <p:nvPr/>
          </p:nvPicPr>
          <p:blipFill rotWithShape="1">
            <a:blip r:embed="rId7">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3135093" y="2710515"/>
              <a:ext cx="558859" cy="650240"/>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21677" y="3317130"/>
              <a:ext cx="731789" cy="481225"/>
            </a:xfrm>
            <a:prstGeom prst="rect">
              <a:avLst/>
            </a:prstGeom>
          </p:spPr>
        </p:pic>
        <p:pic>
          <p:nvPicPr>
            <p:cNvPr id="9" name="Picture 8" descr="old-man-with-a-cane-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0000">
              <a:off x="2135870" y="2803635"/>
              <a:ext cx="730193" cy="650240"/>
            </a:xfrm>
            <a:prstGeom prst="rect">
              <a:avLst/>
            </a:prstGeom>
          </p:spPr>
        </p:pic>
        <p:pic>
          <p:nvPicPr>
            <p:cNvPr id="10" name="Picture 9"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7620" y="2751935"/>
              <a:ext cx="678358" cy="678358"/>
            </a:xfrm>
            <a:prstGeom prst="rect">
              <a:avLst/>
            </a:prstGeom>
          </p:spPr>
        </p:pic>
        <p:pic>
          <p:nvPicPr>
            <p:cNvPr id="11" name="Picture 10" descr="old-woman-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2534" y="3994216"/>
              <a:ext cx="776485" cy="865534"/>
            </a:xfrm>
            <a:prstGeom prst="rect">
              <a:avLst/>
            </a:prstGeom>
          </p:spPr>
        </p:pic>
        <p:pic>
          <p:nvPicPr>
            <p:cNvPr id="12" name="Picture 11" descr="walk-3.png"/>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flipH="1">
              <a:off x="2139496" y="3391600"/>
              <a:ext cx="650240" cy="650240"/>
            </a:xfrm>
            <a:prstGeom prst="rect">
              <a:avLst/>
            </a:prstGeom>
          </p:spPr>
        </p:pic>
        <p:pic>
          <p:nvPicPr>
            <p:cNvPr id="13" name="Content Placeholder 5" descr="old-couple-2.png"/>
            <p:cNvPicPr>
              <a:picLocks noChangeAspect="1"/>
            </p:cNvPicPr>
            <p:nvPr/>
          </p:nvPicPr>
          <p:blipFill rotWithShape="1">
            <a:blip r:embed="rId13">
              <a:biLevel thresh="50000"/>
              <a:extLst>
                <a:ext uri="{28A0092B-C50C-407E-A947-70E740481C1C}">
                  <a14:useLocalDpi xmlns:a14="http://schemas.microsoft.com/office/drawing/2010/main" val="0"/>
                </a:ext>
              </a:extLst>
            </a:blip>
            <a:srcRect l="42562" r="-40916"/>
            <a:stretch/>
          </p:blipFill>
          <p:spPr>
            <a:xfrm>
              <a:off x="3721678" y="3798356"/>
              <a:ext cx="612186" cy="622435"/>
            </a:xfrm>
            <a:prstGeom prst="rect">
              <a:avLst/>
            </a:prstGeom>
          </p:spPr>
        </p:pic>
        <p:pic>
          <p:nvPicPr>
            <p:cNvPr id="14" name="Content Placeholder 5" descr="old-couple-2.png"/>
            <p:cNvPicPr>
              <a:picLocks noChangeAspect="1"/>
            </p:cNvPicPr>
            <p:nvPr/>
          </p:nvPicPr>
          <p:blipFill>
            <a:blip r:embed="rId13">
              <a:extLst>
                <a:ext uri="{28A0092B-C50C-407E-A947-70E740481C1C}">
                  <a14:useLocalDpi xmlns:a14="http://schemas.microsoft.com/office/drawing/2010/main" val="0"/>
                </a:ext>
              </a:extLst>
            </a:blip>
            <a:srcRect l="-40915" r="-40915"/>
            <a:stretch>
              <a:fillRect/>
            </a:stretch>
          </p:blipFill>
          <p:spPr>
            <a:xfrm>
              <a:off x="2282744" y="4109574"/>
              <a:ext cx="1131779"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2531" y="3175000"/>
              <a:ext cx="623680" cy="829462"/>
            </a:xfrm>
            <a:prstGeom prst="rect">
              <a:avLst/>
            </a:prstGeom>
          </p:spPr>
        </p:pic>
      </p:grpSp>
      <p:sp>
        <p:nvSpPr>
          <p:cNvPr id="16" name="Right Arrow 15"/>
          <p:cNvSpPr/>
          <p:nvPr/>
        </p:nvSpPr>
        <p:spPr>
          <a:xfrm>
            <a:off x="3492500" y="1501572"/>
            <a:ext cx="2336800"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Intervention </a:t>
            </a:r>
            <a:endParaRPr lang="en-US" dirty="0">
              <a:ln>
                <a:solidFill>
                  <a:srgbClr val="FFFFFF"/>
                </a:solidFill>
              </a:ln>
              <a:solidFill>
                <a:schemeClr val="tx1"/>
              </a:solidFill>
              <a:effectLst/>
            </a:endParaRPr>
          </a:p>
        </p:txBody>
      </p:sp>
      <p:sp>
        <p:nvSpPr>
          <p:cNvPr id="19" name="TextBox 18"/>
          <p:cNvSpPr txBox="1"/>
          <p:nvPr/>
        </p:nvSpPr>
        <p:spPr>
          <a:xfrm>
            <a:off x="5994401" y="1864412"/>
            <a:ext cx="2945187" cy="369332"/>
          </a:xfrm>
          <a:prstGeom prst="rect">
            <a:avLst/>
          </a:prstGeom>
          <a:noFill/>
        </p:spPr>
        <p:txBody>
          <a:bodyPr wrap="none" rtlCol="0">
            <a:spAutoFit/>
          </a:bodyPr>
          <a:lstStyle/>
          <a:p>
            <a:r>
              <a:rPr lang="en-US" dirty="0" smtClean="0"/>
              <a:t>Which caused the outcomes?</a:t>
            </a:r>
            <a:endParaRPr lang="en-US" dirty="0"/>
          </a:p>
        </p:txBody>
      </p:sp>
      <p:sp>
        <p:nvSpPr>
          <p:cNvPr id="20" name="TextBox 19"/>
          <p:cNvSpPr txBox="1"/>
          <p:nvPr/>
        </p:nvSpPr>
        <p:spPr>
          <a:xfrm>
            <a:off x="1016001" y="3048001"/>
            <a:ext cx="1646605" cy="646331"/>
          </a:xfrm>
          <a:prstGeom prst="rect">
            <a:avLst/>
          </a:prstGeom>
          <a:noFill/>
        </p:spPr>
        <p:txBody>
          <a:bodyPr wrap="none" rtlCol="0">
            <a:spAutoFit/>
          </a:bodyPr>
          <a:lstStyle/>
          <a:p>
            <a:r>
              <a:rPr lang="en-US" dirty="0" smtClean="0"/>
              <a:t>Participants in </a:t>
            </a:r>
            <a:br>
              <a:rPr lang="en-US" dirty="0" smtClean="0"/>
            </a:br>
            <a:r>
              <a:rPr lang="en-US" dirty="0" smtClean="0"/>
              <a:t>our experiment</a:t>
            </a:r>
            <a:endParaRPr lang="en-US" dirty="0"/>
          </a:p>
        </p:txBody>
      </p:sp>
      <p:pic>
        <p:nvPicPr>
          <p:cNvPr id="17" name="Sound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40889778"/>
      </p:ext>
    </p:extLst>
  </p:cSld>
  <p:clrMapOvr>
    <a:masterClrMapping/>
  </p:clrMapOvr>
  <mc:AlternateContent xmlns:mc="http://schemas.openxmlformats.org/markup-compatibility/2006">
    <mc:Choice xmlns:p14="http://schemas.microsoft.com/office/powerpoint/2010/main" Requires="p14">
      <p:transition p14:dur="0" advTm="9883"/>
    </mc:Choice>
    <mc:Fallback>
      <p:transition xmlns:p14="http://schemas.microsoft.com/office/powerpoint/2010/main" advTm="98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a:grpSpLocks noChangeAspect="1"/>
          </p:cNvGrpSpPr>
          <p:nvPr/>
        </p:nvGrpSpPr>
        <p:grpSpPr>
          <a:xfrm>
            <a:off x="3252739" y="1340168"/>
            <a:ext cx="3162142" cy="2078985"/>
            <a:chOff x="3046015" y="781417"/>
            <a:chExt cx="2384115" cy="2393583"/>
          </a:xfrm>
        </p:grpSpPr>
        <p:pic>
          <p:nvPicPr>
            <p:cNvPr id="12" name="Picture 11" descr="walk-3.png"/>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flipH="1">
              <a:off x="3116160" y="1706850"/>
              <a:ext cx="650240" cy="650240"/>
            </a:xfrm>
            <a:prstGeom prst="rect">
              <a:avLst/>
            </a:prstGeom>
          </p:spPr>
        </p:pic>
        <p:grpSp>
          <p:nvGrpSpPr>
            <p:cNvPr id="35" name="Group 34"/>
            <p:cNvGrpSpPr/>
            <p:nvPr/>
          </p:nvGrpSpPr>
          <p:grpSpPr>
            <a:xfrm>
              <a:off x="3259408" y="2424824"/>
              <a:ext cx="1131779" cy="622435"/>
              <a:chOff x="3259408" y="2424824"/>
              <a:chExt cx="1131779" cy="622435"/>
            </a:xfrm>
          </p:grpSpPr>
          <p:pic>
            <p:nvPicPr>
              <p:cNvPr id="14" name="Content Placeholder 5" descr="old-couple-2.png"/>
              <p:cNvPicPr>
                <a:picLocks noChangeAspect="1"/>
              </p:cNvPicPr>
              <p:nvPr/>
            </p:nvPicPr>
            <p:blipFill>
              <a:blip r:embed="rId6">
                <a:extLst>
                  <a:ext uri="{28A0092B-C50C-407E-A947-70E740481C1C}">
                    <a14:useLocalDpi xmlns:a14="http://schemas.microsoft.com/office/drawing/2010/main" val="0"/>
                  </a:ext>
                </a:extLst>
              </a:blip>
              <a:srcRect l="-40915" r="-40915"/>
              <a:stretch>
                <a:fillRect/>
              </a:stretch>
            </p:blipFill>
            <p:spPr>
              <a:xfrm>
                <a:off x="3259408" y="2424824"/>
                <a:ext cx="1131779" cy="622435"/>
              </a:xfrm>
              <a:prstGeom prst="rect">
                <a:avLst/>
              </a:prstGeom>
            </p:spPr>
          </p:pic>
          <p:sp>
            <p:nvSpPr>
              <p:cNvPr id="2" name="TextBox 1"/>
              <p:cNvSpPr txBox="1"/>
              <p:nvPr/>
            </p:nvSpPr>
            <p:spPr>
              <a:xfrm>
                <a:off x="3857757" y="2604237"/>
                <a:ext cx="254000" cy="425220"/>
              </a:xfrm>
              <a:prstGeom prst="rect">
                <a:avLst/>
              </a:prstGeom>
              <a:noFill/>
            </p:spPr>
            <p:txBody>
              <a:bodyPr wrap="square" rtlCol="0">
                <a:spAutoFit/>
              </a:bodyPr>
              <a:lstStyle/>
              <a:p>
                <a:r>
                  <a:rPr lang="en-US" b="1" dirty="0" smtClean="0"/>
                  <a:t>1</a:t>
                </a:r>
                <a:endParaRPr lang="en-US" b="1" dirty="0"/>
              </a:p>
            </p:txBody>
          </p:sp>
          <p:sp>
            <p:nvSpPr>
              <p:cNvPr id="16" name="TextBox 15"/>
              <p:cNvSpPr txBox="1"/>
              <p:nvPr/>
            </p:nvSpPr>
            <p:spPr>
              <a:xfrm>
                <a:off x="3594321" y="2581328"/>
                <a:ext cx="307857" cy="425220"/>
              </a:xfrm>
              <a:prstGeom prst="rect">
                <a:avLst/>
              </a:prstGeom>
              <a:noFill/>
            </p:spPr>
            <p:txBody>
              <a:bodyPr wrap="square" rtlCol="0">
                <a:spAutoFit/>
              </a:bodyPr>
              <a:lstStyle/>
              <a:p>
                <a:r>
                  <a:rPr lang="en-US" b="1" dirty="0" smtClean="0"/>
                  <a:t>2</a:t>
                </a:r>
                <a:endParaRPr lang="en-US" b="1" dirty="0"/>
              </a:p>
            </p:txBody>
          </p:sp>
        </p:grpSp>
        <p:sp>
          <p:nvSpPr>
            <p:cNvPr id="17" name="TextBox 16"/>
            <p:cNvSpPr txBox="1"/>
            <p:nvPr/>
          </p:nvSpPr>
          <p:spPr>
            <a:xfrm>
              <a:off x="3391813" y="1940134"/>
              <a:ext cx="423911" cy="425220"/>
            </a:xfrm>
            <a:prstGeom prst="rect">
              <a:avLst/>
            </a:prstGeom>
            <a:noFill/>
          </p:spPr>
          <p:txBody>
            <a:bodyPr wrap="square" rtlCol="0">
              <a:spAutoFit/>
            </a:bodyPr>
            <a:lstStyle/>
            <a:p>
              <a:r>
                <a:rPr lang="en-US" b="1" dirty="0">
                  <a:solidFill>
                    <a:schemeClr val="bg1"/>
                  </a:solidFill>
                </a:rPr>
                <a:t> </a:t>
              </a:r>
              <a:r>
                <a:rPr lang="en-US" b="1" dirty="0" smtClean="0">
                  <a:solidFill>
                    <a:schemeClr val="bg1"/>
                  </a:solidFill>
                </a:rPr>
                <a:t> 3</a:t>
              </a:r>
              <a:endParaRPr lang="en-US" b="1" dirty="0">
                <a:solidFill>
                  <a:schemeClr val="bg1"/>
                </a:solidFill>
              </a:endParaRPr>
            </a:p>
          </p:txBody>
        </p:sp>
        <p:grpSp>
          <p:nvGrpSpPr>
            <p:cNvPr id="27" name="Group 26"/>
            <p:cNvGrpSpPr/>
            <p:nvPr/>
          </p:nvGrpSpPr>
          <p:grpSpPr>
            <a:xfrm>
              <a:off x="3046015" y="1110764"/>
              <a:ext cx="730193" cy="650240"/>
              <a:chOff x="3112534" y="1118885"/>
              <a:chExt cx="730193" cy="650240"/>
            </a:xfrm>
          </p:grpSpPr>
          <p:pic>
            <p:nvPicPr>
              <p:cNvPr id="9" name="Picture 8" descr="old-man-with-a-can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0000">
                <a:off x="3112534" y="1118885"/>
                <a:ext cx="730193" cy="650240"/>
              </a:xfrm>
              <a:prstGeom prst="rect">
                <a:avLst/>
              </a:prstGeom>
            </p:spPr>
          </p:pic>
          <p:sp>
            <p:nvSpPr>
              <p:cNvPr id="18" name="TextBox 17"/>
              <p:cNvSpPr txBox="1"/>
              <p:nvPr/>
            </p:nvSpPr>
            <p:spPr>
              <a:xfrm>
                <a:off x="3409008" y="1317172"/>
                <a:ext cx="307857" cy="425221"/>
              </a:xfrm>
              <a:prstGeom prst="rect">
                <a:avLst/>
              </a:prstGeom>
              <a:noFill/>
            </p:spPr>
            <p:txBody>
              <a:bodyPr wrap="square" rtlCol="0">
                <a:spAutoFit/>
              </a:bodyPr>
              <a:lstStyle/>
              <a:p>
                <a:r>
                  <a:rPr lang="en-US" b="1" dirty="0"/>
                  <a:t>4</a:t>
                </a:r>
              </a:p>
            </p:txBody>
          </p:sp>
        </p:grpSp>
        <p:grpSp>
          <p:nvGrpSpPr>
            <p:cNvPr id="28" name="Group 27"/>
            <p:cNvGrpSpPr/>
            <p:nvPr/>
          </p:nvGrpSpPr>
          <p:grpSpPr>
            <a:xfrm>
              <a:off x="3496418" y="781417"/>
              <a:ext cx="756588" cy="995633"/>
              <a:chOff x="3496418" y="781417"/>
              <a:chExt cx="756588" cy="995633"/>
            </a:xfrm>
          </p:grpSpPr>
          <p:pic>
            <p:nvPicPr>
              <p:cNvPr id="5" name="Picture 4" descr="old-woman-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6418" y="781417"/>
                <a:ext cx="756588" cy="995633"/>
              </a:xfrm>
              <a:prstGeom prst="rect">
                <a:avLst/>
              </a:prstGeom>
            </p:spPr>
          </p:pic>
          <p:sp>
            <p:nvSpPr>
              <p:cNvPr id="19" name="TextBox 18"/>
              <p:cNvSpPr txBox="1"/>
              <p:nvPr/>
            </p:nvSpPr>
            <p:spPr>
              <a:xfrm>
                <a:off x="3838231" y="1169516"/>
                <a:ext cx="190409" cy="425220"/>
              </a:xfrm>
              <a:prstGeom prst="rect">
                <a:avLst/>
              </a:prstGeom>
              <a:noFill/>
            </p:spPr>
            <p:txBody>
              <a:bodyPr wrap="square" rtlCol="0">
                <a:spAutoFit/>
              </a:bodyPr>
              <a:lstStyle/>
              <a:p>
                <a:r>
                  <a:rPr lang="en-US" b="1" dirty="0"/>
                  <a:t>5</a:t>
                </a:r>
              </a:p>
            </p:txBody>
          </p:sp>
        </p:grpSp>
        <p:grpSp>
          <p:nvGrpSpPr>
            <p:cNvPr id="29" name="Group 28"/>
            <p:cNvGrpSpPr/>
            <p:nvPr/>
          </p:nvGrpSpPr>
          <p:grpSpPr>
            <a:xfrm>
              <a:off x="4111757" y="1025765"/>
              <a:ext cx="558859" cy="650240"/>
              <a:chOff x="4111757" y="1025765"/>
              <a:chExt cx="558859" cy="650240"/>
            </a:xfrm>
          </p:grpSpPr>
          <p:pic>
            <p:nvPicPr>
              <p:cNvPr id="7" name="Picture 6" descr="old-couple-4.png"/>
              <p:cNvPicPr>
                <a:picLocks noChangeAspect="1"/>
              </p:cNvPicPr>
              <p:nvPr/>
            </p:nvPicPr>
            <p:blipFill rotWithShape="1">
              <a:blip r:embed="rId9">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4111757" y="1025765"/>
                <a:ext cx="558859" cy="650240"/>
              </a:xfrm>
              <a:prstGeom prst="rect">
                <a:avLst/>
              </a:prstGeom>
            </p:spPr>
          </p:pic>
          <p:sp>
            <p:nvSpPr>
              <p:cNvPr id="20" name="TextBox 19"/>
              <p:cNvSpPr txBox="1"/>
              <p:nvPr/>
            </p:nvSpPr>
            <p:spPr>
              <a:xfrm>
                <a:off x="4254695" y="1180016"/>
                <a:ext cx="307857" cy="425221"/>
              </a:xfrm>
              <a:prstGeom prst="rect">
                <a:avLst/>
              </a:prstGeom>
              <a:noFill/>
            </p:spPr>
            <p:txBody>
              <a:bodyPr wrap="square" rtlCol="0">
                <a:spAutoFit/>
              </a:bodyPr>
              <a:lstStyle/>
              <a:p>
                <a:r>
                  <a:rPr lang="en-US" b="1" dirty="0"/>
                  <a:t>6</a:t>
                </a:r>
              </a:p>
            </p:txBody>
          </p:sp>
        </p:grpSp>
        <p:grpSp>
          <p:nvGrpSpPr>
            <p:cNvPr id="30" name="Group 29"/>
            <p:cNvGrpSpPr/>
            <p:nvPr/>
          </p:nvGrpSpPr>
          <p:grpSpPr>
            <a:xfrm>
              <a:off x="4504284" y="1067185"/>
              <a:ext cx="678358" cy="678358"/>
              <a:chOff x="4504284" y="1067185"/>
              <a:chExt cx="678358" cy="678358"/>
            </a:xfrm>
          </p:grpSpPr>
          <p:pic>
            <p:nvPicPr>
              <p:cNvPr id="10" name="Picture 9"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284" y="1067185"/>
                <a:ext cx="678358" cy="678358"/>
              </a:xfrm>
              <a:prstGeom prst="rect">
                <a:avLst/>
              </a:prstGeom>
            </p:spPr>
          </p:pic>
          <p:sp>
            <p:nvSpPr>
              <p:cNvPr id="21" name="TextBox 20"/>
              <p:cNvSpPr txBox="1"/>
              <p:nvPr/>
            </p:nvSpPr>
            <p:spPr>
              <a:xfrm>
                <a:off x="4788996" y="1263048"/>
                <a:ext cx="307857" cy="425220"/>
              </a:xfrm>
              <a:prstGeom prst="rect">
                <a:avLst/>
              </a:prstGeom>
              <a:noFill/>
            </p:spPr>
            <p:txBody>
              <a:bodyPr wrap="square" rtlCol="0">
                <a:spAutoFit/>
              </a:bodyPr>
              <a:lstStyle/>
              <a:p>
                <a:r>
                  <a:rPr lang="en-US" b="1" dirty="0"/>
                  <a:t>7</a:t>
                </a:r>
              </a:p>
            </p:txBody>
          </p:sp>
        </p:grpSp>
        <p:grpSp>
          <p:nvGrpSpPr>
            <p:cNvPr id="31" name="Group 30"/>
            <p:cNvGrpSpPr/>
            <p:nvPr/>
          </p:nvGrpSpPr>
          <p:grpSpPr>
            <a:xfrm>
              <a:off x="4698341" y="1632380"/>
              <a:ext cx="731789" cy="550170"/>
              <a:chOff x="4698341" y="1632380"/>
              <a:chExt cx="731789" cy="550170"/>
            </a:xfrm>
          </p:grpSpPr>
          <p:pic>
            <p:nvPicPr>
              <p:cNvPr id="8" name="Picture 7" descr="old-man-with-a-cane-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698341" y="1632380"/>
                <a:ext cx="731789" cy="481225"/>
              </a:xfrm>
              <a:prstGeom prst="rect">
                <a:avLst/>
              </a:prstGeom>
            </p:spPr>
          </p:pic>
          <p:sp>
            <p:nvSpPr>
              <p:cNvPr id="22" name="TextBox 21"/>
              <p:cNvSpPr txBox="1"/>
              <p:nvPr/>
            </p:nvSpPr>
            <p:spPr>
              <a:xfrm>
                <a:off x="4983092" y="1757330"/>
                <a:ext cx="307857" cy="425220"/>
              </a:xfrm>
              <a:prstGeom prst="rect">
                <a:avLst/>
              </a:prstGeom>
              <a:noFill/>
            </p:spPr>
            <p:txBody>
              <a:bodyPr wrap="square" rtlCol="0">
                <a:spAutoFit/>
              </a:bodyPr>
              <a:lstStyle/>
              <a:p>
                <a:r>
                  <a:rPr lang="en-US" b="1" dirty="0" smtClean="0"/>
                  <a:t>8</a:t>
                </a:r>
                <a:endParaRPr lang="en-US" b="1" dirty="0"/>
              </a:p>
            </p:txBody>
          </p:sp>
        </p:grpSp>
        <p:grpSp>
          <p:nvGrpSpPr>
            <p:cNvPr id="32" name="Group 31"/>
            <p:cNvGrpSpPr/>
            <p:nvPr/>
          </p:nvGrpSpPr>
          <p:grpSpPr>
            <a:xfrm>
              <a:off x="4698342" y="2113606"/>
              <a:ext cx="612186" cy="622435"/>
              <a:chOff x="4698342" y="2113606"/>
              <a:chExt cx="612186" cy="622435"/>
            </a:xfrm>
          </p:grpSpPr>
          <p:pic>
            <p:nvPicPr>
              <p:cNvPr id="13" name="Content Placeholder 5" descr="old-couple-2.png"/>
              <p:cNvPicPr>
                <a:picLocks noChangeAspect="1"/>
              </p:cNvPicPr>
              <p:nvPr/>
            </p:nvPicPr>
            <p:blipFill rotWithShape="1">
              <a:blip r:embed="rId6">
                <a:biLevel thresh="50000"/>
                <a:extLst>
                  <a:ext uri="{28A0092B-C50C-407E-A947-70E740481C1C}">
                    <a14:useLocalDpi xmlns:a14="http://schemas.microsoft.com/office/drawing/2010/main" val="0"/>
                  </a:ext>
                </a:extLst>
              </a:blip>
              <a:srcRect l="42562" r="-40916"/>
              <a:stretch/>
            </p:blipFill>
            <p:spPr>
              <a:xfrm>
                <a:off x="4698342" y="2113606"/>
                <a:ext cx="612186" cy="622435"/>
              </a:xfrm>
              <a:prstGeom prst="rect">
                <a:avLst/>
              </a:prstGeom>
            </p:spPr>
          </p:pic>
          <p:sp>
            <p:nvSpPr>
              <p:cNvPr id="23" name="TextBox 22"/>
              <p:cNvSpPr txBox="1"/>
              <p:nvPr/>
            </p:nvSpPr>
            <p:spPr>
              <a:xfrm>
                <a:off x="4790249" y="2260848"/>
                <a:ext cx="307857" cy="425220"/>
              </a:xfrm>
              <a:prstGeom prst="rect">
                <a:avLst/>
              </a:prstGeom>
              <a:noFill/>
            </p:spPr>
            <p:txBody>
              <a:bodyPr wrap="square" rtlCol="0">
                <a:spAutoFit/>
              </a:bodyPr>
              <a:lstStyle/>
              <a:p>
                <a:r>
                  <a:rPr lang="en-US" b="1" dirty="0">
                    <a:solidFill>
                      <a:srgbClr val="FFFFFF"/>
                    </a:solidFill>
                  </a:rPr>
                  <a:t>9</a:t>
                </a:r>
              </a:p>
            </p:txBody>
          </p:sp>
        </p:grpSp>
        <p:grpSp>
          <p:nvGrpSpPr>
            <p:cNvPr id="33" name="Group 32"/>
            <p:cNvGrpSpPr/>
            <p:nvPr/>
          </p:nvGrpSpPr>
          <p:grpSpPr>
            <a:xfrm>
              <a:off x="4089198" y="2309466"/>
              <a:ext cx="776485" cy="865534"/>
              <a:chOff x="4089198" y="2309466"/>
              <a:chExt cx="776485" cy="865534"/>
            </a:xfrm>
          </p:grpSpPr>
          <p:pic>
            <p:nvPicPr>
              <p:cNvPr id="11" name="Picture 10" descr="old-woman-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9198" y="2309466"/>
                <a:ext cx="776485" cy="865534"/>
              </a:xfrm>
              <a:prstGeom prst="rect">
                <a:avLst/>
              </a:prstGeom>
            </p:spPr>
          </p:pic>
          <p:sp>
            <p:nvSpPr>
              <p:cNvPr id="24" name="TextBox 23"/>
              <p:cNvSpPr txBox="1"/>
              <p:nvPr/>
            </p:nvSpPr>
            <p:spPr>
              <a:xfrm>
                <a:off x="4342427" y="2598180"/>
                <a:ext cx="440249" cy="425221"/>
              </a:xfrm>
              <a:prstGeom prst="rect">
                <a:avLst/>
              </a:prstGeom>
              <a:noFill/>
            </p:spPr>
            <p:txBody>
              <a:bodyPr wrap="square" rtlCol="0">
                <a:spAutoFit/>
              </a:bodyPr>
              <a:lstStyle/>
              <a:p>
                <a:r>
                  <a:rPr lang="en-US" b="1" dirty="0" smtClean="0"/>
                  <a:t>10</a:t>
                </a:r>
                <a:endParaRPr lang="en-US" b="1" dirty="0"/>
              </a:p>
            </p:txBody>
          </p:sp>
        </p:grpSp>
        <p:grpSp>
          <p:nvGrpSpPr>
            <p:cNvPr id="36" name="Group 35"/>
            <p:cNvGrpSpPr/>
            <p:nvPr/>
          </p:nvGrpSpPr>
          <p:grpSpPr>
            <a:xfrm>
              <a:off x="3804275" y="1745543"/>
              <a:ext cx="538152" cy="650240"/>
              <a:chOff x="3804275" y="1745543"/>
              <a:chExt cx="538152" cy="650240"/>
            </a:xfrm>
          </p:grpSpPr>
          <p:pic>
            <p:nvPicPr>
              <p:cNvPr id="6" name="Picture 5" descr="old-couple-3.png"/>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04275" y="1745543"/>
                <a:ext cx="474205" cy="650240"/>
              </a:xfrm>
              <a:prstGeom prst="rect">
                <a:avLst/>
              </a:prstGeom>
            </p:spPr>
          </p:pic>
          <p:sp>
            <p:nvSpPr>
              <p:cNvPr id="25" name="TextBox 24"/>
              <p:cNvSpPr txBox="1"/>
              <p:nvPr/>
            </p:nvSpPr>
            <p:spPr>
              <a:xfrm>
                <a:off x="3902178" y="1928939"/>
                <a:ext cx="440249" cy="425221"/>
              </a:xfrm>
              <a:prstGeom prst="rect">
                <a:avLst/>
              </a:prstGeom>
              <a:noFill/>
            </p:spPr>
            <p:txBody>
              <a:bodyPr wrap="square" rtlCol="0">
                <a:spAutoFit/>
              </a:bodyPr>
              <a:lstStyle/>
              <a:p>
                <a:r>
                  <a:rPr lang="en-US" b="1" dirty="0" smtClean="0"/>
                  <a:t>11</a:t>
                </a:r>
                <a:endParaRPr lang="en-US" b="1" dirty="0"/>
              </a:p>
            </p:txBody>
          </p:sp>
        </p:grpSp>
        <p:grpSp>
          <p:nvGrpSpPr>
            <p:cNvPr id="37" name="Group 36"/>
            <p:cNvGrpSpPr/>
            <p:nvPr/>
          </p:nvGrpSpPr>
          <p:grpSpPr>
            <a:xfrm>
              <a:off x="4209195" y="1490250"/>
              <a:ext cx="623680" cy="829462"/>
              <a:chOff x="4209195" y="1490250"/>
              <a:chExt cx="623680" cy="829462"/>
            </a:xfrm>
          </p:grpSpPr>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195" y="1490250"/>
                <a:ext cx="623680" cy="829462"/>
              </a:xfrm>
              <a:prstGeom prst="rect">
                <a:avLst/>
              </a:prstGeom>
            </p:spPr>
          </p:pic>
          <p:sp>
            <p:nvSpPr>
              <p:cNvPr id="26" name="TextBox 25"/>
              <p:cNvSpPr txBox="1"/>
              <p:nvPr/>
            </p:nvSpPr>
            <p:spPr>
              <a:xfrm>
                <a:off x="4313522" y="1856475"/>
                <a:ext cx="440249" cy="425220"/>
              </a:xfrm>
              <a:prstGeom prst="rect">
                <a:avLst/>
              </a:prstGeom>
              <a:noFill/>
            </p:spPr>
            <p:txBody>
              <a:bodyPr wrap="square" rtlCol="0">
                <a:spAutoFit/>
              </a:bodyPr>
              <a:lstStyle/>
              <a:p>
                <a:r>
                  <a:rPr lang="en-US" b="1" dirty="0" smtClean="0"/>
                  <a:t>12</a:t>
                </a:r>
                <a:endParaRPr lang="en-US" b="1" dirty="0"/>
              </a:p>
            </p:txBody>
          </p:sp>
        </p:grpSp>
      </p:grpSp>
      <p:sp>
        <p:nvSpPr>
          <p:cNvPr id="3" name="TextBox 2"/>
          <p:cNvSpPr txBox="1"/>
          <p:nvPr/>
        </p:nvSpPr>
        <p:spPr>
          <a:xfrm>
            <a:off x="2241550" y="3006716"/>
            <a:ext cx="571500" cy="175432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12</a:t>
            </a:r>
          </a:p>
          <a:p>
            <a:pPr algn="ctr"/>
            <a:r>
              <a:rPr lang="en-US" b="1" dirty="0" smtClean="0"/>
              <a:t>4</a:t>
            </a:r>
          </a:p>
          <a:p>
            <a:pPr algn="ctr"/>
            <a:r>
              <a:rPr lang="en-US" b="1" dirty="0" smtClean="0"/>
              <a:t>11</a:t>
            </a:r>
          </a:p>
          <a:p>
            <a:pPr algn="ctr"/>
            <a:r>
              <a:rPr lang="en-US" b="1" dirty="0" smtClean="0"/>
              <a:t>6</a:t>
            </a:r>
          </a:p>
          <a:p>
            <a:pPr algn="ctr"/>
            <a:r>
              <a:rPr lang="en-US" b="1" dirty="0" smtClean="0"/>
              <a:t>9</a:t>
            </a:r>
          </a:p>
          <a:p>
            <a:pPr algn="ctr"/>
            <a:r>
              <a:rPr lang="en-US" b="1" dirty="0"/>
              <a:t>5</a:t>
            </a:r>
          </a:p>
        </p:txBody>
      </p:sp>
      <p:sp>
        <p:nvSpPr>
          <p:cNvPr id="38" name="TextBox 37"/>
          <p:cNvSpPr txBox="1"/>
          <p:nvPr/>
        </p:nvSpPr>
        <p:spPr>
          <a:xfrm>
            <a:off x="6853510" y="3013057"/>
            <a:ext cx="571500" cy="175432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t>3</a:t>
            </a:r>
            <a:endParaRPr lang="en-US" b="1" dirty="0" smtClean="0"/>
          </a:p>
          <a:p>
            <a:pPr algn="ctr"/>
            <a:r>
              <a:rPr lang="en-US" b="1" dirty="0"/>
              <a:t>8</a:t>
            </a:r>
            <a:endParaRPr lang="en-US" b="1" dirty="0" smtClean="0"/>
          </a:p>
          <a:p>
            <a:pPr algn="ctr"/>
            <a:r>
              <a:rPr lang="en-US" b="1" dirty="0"/>
              <a:t>1</a:t>
            </a:r>
            <a:endParaRPr lang="en-US" b="1" dirty="0" smtClean="0"/>
          </a:p>
          <a:p>
            <a:pPr algn="ctr"/>
            <a:r>
              <a:rPr lang="en-US" b="1" dirty="0" smtClean="0"/>
              <a:t>10</a:t>
            </a:r>
          </a:p>
          <a:p>
            <a:pPr algn="ctr"/>
            <a:r>
              <a:rPr lang="en-US" b="1" dirty="0"/>
              <a:t>2</a:t>
            </a:r>
            <a:endParaRPr lang="en-US" b="1" dirty="0" smtClean="0"/>
          </a:p>
          <a:p>
            <a:pPr algn="ctr"/>
            <a:r>
              <a:rPr lang="en-US" b="1" dirty="0" smtClean="0"/>
              <a:t>7</a:t>
            </a:r>
            <a:endParaRPr lang="en-US" b="1" dirty="0"/>
          </a:p>
        </p:txBody>
      </p:sp>
      <p:sp>
        <p:nvSpPr>
          <p:cNvPr id="40" name="TextBox 39"/>
          <p:cNvSpPr txBox="1"/>
          <p:nvPr/>
        </p:nvSpPr>
        <p:spPr>
          <a:xfrm>
            <a:off x="3404949" y="455652"/>
            <a:ext cx="3551502" cy="461665"/>
          </a:xfrm>
          <a:prstGeom prst="rect">
            <a:avLst/>
          </a:prstGeom>
          <a:noFill/>
        </p:spPr>
        <p:txBody>
          <a:bodyPr wrap="square" rtlCol="0">
            <a:spAutoFit/>
          </a:bodyPr>
          <a:lstStyle/>
          <a:p>
            <a:r>
              <a:rPr lang="en-US" sz="2400" b="1" dirty="0" smtClean="0"/>
              <a:t>Random Assignment</a:t>
            </a:r>
            <a:endParaRPr lang="en-US" sz="2400" b="1" dirty="0"/>
          </a:p>
        </p:txBody>
      </p:sp>
      <p:pic>
        <p:nvPicPr>
          <p:cNvPr id="41" name="Sound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1901417556"/>
      </p:ext>
    </p:extLst>
  </p:cSld>
  <p:clrMapOvr>
    <a:masterClrMapping/>
  </p:clrMapOvr>
  <mc:AlternateContent xmlns:mc="http://schemas.openxmlformats.org/markup-compatibility/2006" xmlns:p14="http://schemas.microsoft.com/office/powerpoint/2010/main">
    <mc:Choice Requires="p14">
      <p:transition p14:dur="0" advTm="6712"/>
    </mc:Choice>
    <mc:Fallback xmlns="">
      <p:transition xmlns:p14="http://schemas.microsoft.com/office/powerpoint/2010/main" advTm="67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674068" y="1627835"/>
            <a:ext cx="562249" cy="369332"/>
          </a:xfrm>
          <a:prstGeom prst="rect">
            <a:avLst/>
          </a:prstGeom>
          <a:noFill/>
        </p:spPr>
        <p:txBody>
          <a:bodyPr wrap="square" rtlCol="0">
            <a:spAutoFit/>
          </a:bodyPr>
          <a:lstStyle/>
          <a:p>
            <a:r>
              <a:rPr lang="en-US" b="1" dirty="0">
                <a:solidFill>
                  <a:schemeClr val="bg1"/>
                </a:solidFill>
              </a:rPr>
              <a:t> </a:t>
            </a:r>
            <a:r>
              <a:rPr lang="en-US" b="1" dirty="0" smtClean="0">
                <a:solidFill>
                  <a:schemeClr val="bg1"/>
                </a:solidFill>
              </a:rPr>
              <a:t> </a:t>
            </a:r>
            <a:endParaRPr lang="en-US" b="1" dirty="0">
              <a:solidFill>
                <a:schemeClr val="bg1"/>
              </a:solidFill>
            </a:endParaRPr>
          </a:p>
        </p:txBody>
      </p:sp>
      <p:grpSp>
        <p:nvGrpSpPr>
          <p:cNvPr id="34" name="Group 33"/>
          <p:cNvGrpSpPr/>
          <p:nvPr/>
        </p:nvGrpSpPr>
        <p:grpSpPr>
          <a:xfrm>
            <a:off x="713842" y="2423552"/>
            <a:ext cx="1989222" cy="1460881"/>
            <a:chOff x="1884278" y="2367034"/>
            <a:chExt cx="1961502" cy="2527207"/>
          </a:xfrm>
        </p:grpSpPr>
        <p:pic>
          <p:nvPicPr>
            <p:cNvPr id="12" name="Picture 11" descr="walk-3.png"/>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flipH="1">
              <a:off x="1884278" y="3521610"/>
              <a:ext cx="862438" cy="753035"/>
            </a:xfrm>
            <a:prstGeom prst="rect">
              <a:avLst/>
            </a:prstGeom>
          </p:spPr>
        </p:pic>
        <p:pic>
          <p:nvPicPr>
            <p:cNvPr id="14" name="Content Placeholder 5" descr="old-couple-2.png"/>
            <p:cNvPicPr>
              <a:picLocks noChangeAspect="1"/>
            </p:cNvPicPr>
            <p:nvPr/>
          </p:nvPicPr>
          <p:blipFill>
            <a:blip r:embed="rId6">
              <a:extLst>
                <a:ext uri="{28A0092B-C50C-407E-A947-70E740481C1C}">
                  <a14:useLocalDpi xmlns:a14="http://schemas.microsoft.com/office/drawing/2010/main" val="0"/>
                </a:ext>
              </a:extLst>
            </a:blip>
            <a:srcRect l="-40915" r="-40915"/>
            <a:stretch>
              <a:fillRect/>
            </a:stretch>
          </p:blipFill>
          <p:spPr>
            <a:xfrm>
              <a:off x="2344659" y="3369397"/>
              <a:ext cx="1501121" cy="720835"/>
            </a:xfrm>
            <a:prstGeom prst="rect">
              <a:avLst/>
            </a:prstGeom>
          </p:spPr>
        </p:pic>
        <p:pic>
          <p:nvPicPr>
            <p:cNvPr id="10" name="Picture 9" descr="old-woman-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497" y="4090230"/>
              <a:ext cx="920819" cy="804011"/>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99577" y="2705291"/>
              <a:ext cx="970599" cy="557301"/>
            </a:xfrm>
            <a:prstGeom prst="rect">
              <a:avLst/>
            </a:prstGeom>
          </p:spPr>
        </p:pic>
        <p:pic>
          <p:nvPicPr>
            <p:cNvPr id="11" name="Picture 10" descr="old-woman-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3581" y="2367034"/>
              <a:ext cx="1029881" cy="1002365"/>
            </a:xfrm>
            <a:prstGeom prst="rect">
              <a:avLst/>
            </a:prstGeom>
          </p:spPr>
        </p:pic>
      </p:grpSp>
      <p:grpSp>
        <p:nvGrpSpPr>
          <p:cNvPr id="4" name="Group 3"/>
          <p:cNvGrpSpPr/>
          <p:nvPr/>
        </p:nvGrpSpPr>
        <p:grpSpPr>
          <a:xfrm>
            <a:off x="692966" y="304114"/>
            <a:ext cx="2010098" cy="1460757"/>
            <a:chOff x="502251" y="494389"/>
            <a:chExt cx="2277064" cy="2558187"/>
          </a:xfrm>
        </p:grpSpPr>
        <p:pic>
          <p:nvPicPr>
            <p:cNvPr id="9" name="Picture 8" descr="old-man-with-a-cane-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60000">
              <a:off x="502251" y="685659"/>
              <a:ext cx="968483" cy="753035"/>
            </a:xfrm>
            <a:prstGeom prst="rect">
              <a:avLst/>
            </a:prstGeom>
          </p:spPr>
        </p:pic>
        <p:pic>
          <p:nvPicPr>
            <p:cNvPr id="7" name="Picture 6" descr="old-couple-4.png"/>
            <p:cNvPicPr>
              <a:picLocks noChangeAspect="1"/>
            </p:cNvPicPr>
            <p:nvPr/>
          </p:nvPicPr>
          <p:blipFill rotWithShape="1">
            <a:blip r:embed="rId11">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741750" y="1496228"/>
              <a:ext cx="741236" cy="753035"/>
            </a:xfrm>
            <a:prstGeom prst="rect">
              <a:avLst/>
            </a:prstGeom>
          </p:spPr>
        </p:pic>
        <p:pic>
          <p:nvPicPr>
            <p:cNvPr id="13" name="Content Placeholder 5" descr="old-couple-2.png"/>
            <p:cNvPicPr>
              <a:picLocks noChangeAspect="1"/>
            </p:cNvPicPr>
            <p:nvPr/>
          </p:nvPicPr>
          <p:blipFill rotWithShape="1">
            <a:blip r:embed="rId6">
              <a:biLevel thresh="50000"/>
              <a:extLst>
                <a:ext uri="{28A0092B-C50C-407E-A947-70E740481C1C}">
                  <a14:useLocalDpi xmlns:a14="http://schemas.microsoft.com/office/drawing/2010/main" val="0"/>
                </a:ext>
              </a:extLst>
            </a:blip>
            <a:srcRect l="42562" r="-40916"/>
            <a:stretch/>
          </p:blipFill>
          <p:spPr>
            <a:xfrm>
              <a:off x="1967350" y="1755227"/>
              <a:ext cx="811965" cy="720835"/>
            </a:xfrm>
            <a:prstGeom prst="rect">
              <a:avLst/>
            </a:prstGeom>
          </p:spPr>
        </p:pic>
        <p:pic>
          <p:nvPicPr>
            <p:cNvPr id="6" name="Picture 5" descr="old-couple-3.png"/>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359342" y="1387793"/>
              <a:ext cx="628956" cy="753034"/>
            </a:xfrm>
            <a:prstGeom prst="rect">
              <a:avLst/>
            </a:prstGeom>
          </p:spPr>
        </p:pic>
        <p:pic>
          <p:nvPicPr>
            <p:cNvPr id="15" name="Picture 14" descr="walk-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799" y="494389"/>
              <a:ext cx="827210" cy="960590"/>
            </a:xfrm>
            <a:prstGeom prst="rect">
              <a:avLst/>
            </a:prstGeom>
          </p:spPr>
        </p:pic>
        <p:pic>
          <p:nvPicPr>
            <p:cNvPr id="5" name="Picture 4" descr="old-woman-3.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858" y="1899545"/>
              <a:ext cx="1003491" cy="1153031"/>
            </a:xfrm>
            <a:prstGeom prst="rect">
              <a:avLst/>
            </a:prstGeom>
          </p:spPr>
        </p:pic>
      </p:grpSp>
      <p:sp>
        <p:nvSpPr>
          <p:cNvPr id="48" name="TextBox 47"/>
          <p:cNvSpPr txBox="1"/>
          <p:nvPr/>
        </p:nvSpPr>
        <p:spPr>
          <a:xfrm>
            <a:off x="248253" y="1766334"/>
            <a:ext cx="3253114" cy="369332"/>
          </a:xfrm>
          <a:prstGeom prst="rect">
            <a:avLst/>
          </a:prstGeom>
          <a:noFill/>
        </p:spPr>
        <p:txBody>
          <a:bodyPr wrap="none" rtlCol="0">
            <a:spAutoFit/>
          </a:bodyPr>
          <a:lstStyle/>
          <a:p>
            <a:r>
              <a:rPr lang="en-US" dirty="0" smtClean="0"/>
              <a:t>Randomized experimental group</a:t>
            </a:r>
            <a:endParaRPr lang="en-US" dirty="0"/>
          </a:p>
        </p:txBody>
      </p:sp>
      <p:sp>
        <p:nvSpPr>
          <p:cNvPr id="49" name="TextBox 48"/>
          <p:cNvSpPr txBox="1"/>
          <p:nvPr/>
        </p:nvSpPr>
        <p:spPr>
          <a:xfrm>
            <a:off x="248254" y="4070825"/>
            <a:ext cx="2680429" cy="369332"/>
          </a:xfrm>
          <a:prstGeom prst="rect">
            <a:avLst/>
          </a:prstGeom>
          <a:noFill/>
        </p:spPr>
        <p:txBody>
          <a:bodyPr wrap="none" rtlCol="0">
            <a:spAutoFit/>
          </a:bodyPr>
          <a:lstStyle/>
          <a:p>
            <a:r>
              <a:rPr lang="en-US" dirty="0" smtClean="0"/>
              <a:t>Randomized control group</a:t>
            </a:r>
            <a:endParaRPr lang="en-US" dirty="0"/>
          </a:p>
        </p:txBody>
      </p:sp>
      <p:sp>
        <p:nvSpPr>
          <p:cNvPr id="16" name="TextBox 15"/>
          <p:cNvSpPr txBox="1"/>
          <p:nvPr/>
        </p:nvSpPr>
        <p:spPr>
          <a:xfrm>
            <a:off x="4622800" y="2135666"/>
            <a:ext cx="4114800" cy="923330"/>
          </a:xfrm>
          <a:prstGeom prst="rect">
            <a:avLst/>
          </a:prstGeom>
          <a:noFill/>
        </p:spPr>
        <p:txBody>
          <a:bodyPr wrap="square" rtlCol="0">
            <a:spAutoFit/>
          </a:bodyPr>
          <a:lstStyle/>
          <a:p>
            <a:pPr marL="285750" indent="-285750">
              <a:buFont typeface="Wingdings" charset="2"/>
              <a:buChar char="ü"/>
            </a:pPr>
            <a:r>
              <a:rPr lang="en-US" dirty="0" smtClean="0"/>
              <a:t>No group bias</a:t>
            </a:r>
          </a:p>
          <a:p>
            <a:pPr marL="285750" indent="-285750">
              <a:buFont typeface="Wingdings" charset="2"/>
              <a:buChar char="ü"/>
            </a:pPr>
            <a:r>
              <a:rPr lang="en-US" dirty="0" smtClean="0"/>
              <a:t>Both experience extraneous confounders in same way</a:t>
            </a:r>
            <a:endParaRPr lang="en-US" dirty="0"/>
          </a:p>
        </p:txBody>
      </p:sp>
      <p:pic>
        <p:nvPicPr>
          <p:cNvPr id="18" name="Sound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2050341276"/>
      </p:ext>
    </p:extLst>
  </p:cSld>
  <p:clrMapOvr>
    <a:masterClrMapping/>
  </p:clrMapOvr>
  <mc:AlternateContent xmlns:mc="http://schemas.openxmlformats.org/markup-compatibility/2006" xmlns:p14="http://schemas.microsoft.com/office/powerpoint/2010/main">
    <mc:Choice Requires="p14">
      <p:transition p14:dur="0" advTm="25197"/>
    </mc:Choice>
    <mc:Fallback xmlns="">
      <p:transition xmlns:p14="http://schemas.microsoft.com/office/powerpoint/2010/main" advTm="2519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674068" y="1627835"/>
            <a:ext cx="562249" cy="369332"/>
          </a:xfrm>
          <a:prstGeom prst="rect">
            <a:avLst/>
          </a:prstGeom>
          <a:noFill/>
        </p:spPr>
        <p:txBody>
          <a:bodyPr wrap="square" rtlCol="0">
            <a:spAutoFit/>
          </a:bodyPr>
          <a:lstStyle/>
          <a:p>
            <a:r>
              <a:rPr lang="en-US" b="1" dirty="0">
                <a:solidFill>
                  <a:schemeClr val="bg1"/>
                </a:solidFill>
              </a:rPr>
              <a:t> </a:t>
            </a:r>
            <a:r>
              <a:rPr lang="en-US" b="1" dirty="0" smtClean="0">
                <a:solidFill>
                  <a:schemeClr val="bg1"/>
                </a:solidFill>
              </a:rPr>
              <a:t> </a:t>
            </a:r>
            <a:endParaRPr lang="en-US" b="1" dirty="0">
              <a:solidFill>
                <a:schemeClr val="bg1"/>
              </a:solidFill>
            </a:endParaRPr>
          </a:p>
        </p:txBody>
      </p:sp>
      <p:grpSp>
        <p:nvGrpSpPr>
          <p:cNvPr id="34" name="Group 33"/>
          <p:cNvGrpSpPr/>
          <p:nvPr/>
        </p:nvGrpSpPr>
        <p:grpSpPr>
          <a:xfrm>
            <a:off x="713842" y="2423552"/>
            <a:ext cx="1989222" cy="1460881"/>
            <a:chOff x="1884278" y="2367034"/>
            <a:chExt cx="1961502" cy="2527207"/>
          </a:xfrm>
        </p:grpSpPr>
        <p:pic>
          <p:nvPicPr>
            <p:cNvPr id="12" name="Picture 11" descr="walk-3.png"/>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flipH="1">
              <a:off x="1884278" y="3521610"/>
              <a:ext cx="862438" cy="753035"/>
            </a:xfrm>
            <a:prstGeom prst="rect">
              <a:avLst/>
            </a:prstGeom>
          </p:spPr>
        </p:pic>
        <p:pic>
          <p:nvPicPr>
            <p:cNvPr id="14" name="Content Placeholder 5" descr="old-couple-2.png"/>
            <p:cNvPicPr>
              <a:picLocks noChangeAspect="1"/>
            </p:cNvPicPr>
            <p:nvPr/>
          </p:nvPicPr>
          <p:blipFill>
            <a:blip r:embed="rId6">
              <a:extLst>
                <a:ext uri="{28A0092B-C50C-407E-A947-70E740481C1C}">
                  <a14:useLocalDpi xmlns:a14="http://schemas.microsoft.com/office/drawing/2010/main" val="0"/>
                </a:ext>
              </a:extLst>
            </a:blip>
            <a:srcRect l="-40915" r="-40915"/>
            <a:stretch>
              <a:fillRect/>
            </a:stretch>
          </p:blipFill>
          <p:spPr>
            <a:xfrm>
              <a:off x="2344659" y="3369397"/>
              <a:ext cx="1501121" cy="720835"/>
            </a:xfrm>
            <a:prstGeom prst="rect">
              <a:avLst/>
            </a:prstGeom>
          </p:spPr>
        </p:pic>
        <p:pic>
          <p:nvPicPr>
            <p:cNvPr id="10" name="Picture 9" descr="old-woman-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497" y="4090230"/>
              <a:ext cx="920819" cy="804011"/>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99577" y="2705291"/>
              <a:ext cx="970599" cy="557301"/>
            </a:xfrm>
            <a:prstGeom prst="rect">
              <a:avLst/>
            </a:prstGeom>
          </p:spPr>
        </p:pic>
        <p:pic>
          <p:nvPicPr>
            <p:cNvPr id="11" name="Picture 10" descr="old-woman-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3581" y="2367034"/>
              <a:ext cx="1029881" cy="1002365"/>
            </a:xfrm>
            <a:prstGeom prst="rect">
              <a:avLst/>
            </a:prstGeom>
          </p:spPr>
        </p:pic>
      </p:grpSp>
      <p:grpSp>
        <p:nvGrpSpPr>
          <p:cNvPr id="4" name="Group 3"/>
          <p:cNvGrpSpPr/>
          <p:nvPr/>
        </p:nvGrpSpPr>
        <p:grpSpPr>
          <a:xfrm>
            <a:off x="692966" y="304114"/>
            <a:ext cx="2010098" cy="1460757"/>
            <a:chOff x="502251" y="494389"/>
            <a:chExt cx="2277064" cy="2558187"/>
          </a:xfrm>
        </p:grpSpPr>
        <p:pic>
          <p:nvPicPr>
            <p:cNvPr id="9" name="Picture 8" descr="old-man-with-a-cane-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60000">
              <a:off x="502251" y="685659"/>
              <a:ext cx="968483" cy="753035"/>
            </a:xfrm>
            <a:prstGeom prst="rect">
              <a:avLst/>
            </a:prstGeom>
          </p:spPr>
        </p:pic>
        <p:pic>
          <p:nvPicPr>
            <p:cNvPr id="7" name="Picture 6" descr="old-couple-4.png"/>
            <p:cNvPicPr>
              <a:picLocks noChangeAspect="1"/>
            </p:cNvPicPr>
            <p:nvPr/>
          </p:nvPicPr>
          <p:blipFill rotWithShape="1">
            <a:blip r:embed="rId11">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741750" y="1496228"/>
              <a:ext cx="741236" cy="753035"/>
            </a:xfrm>
            <a:prstGeom prst="rect">
              <a:avLst/>
            </a:prstGeom>
          </p:spPr>
        </p:pic>
        <p:pic>
          <p:nvPicPr>
            <p:cNvPr id="13" name="Content Placeholder 5" descr="old-couple-2.png"/>
            <p:cNvPicPr>
              <a:picLocks noChangeAspect="1"/>
            </p:cNvPicPr>
            <p:nvPr/>
          </p:nvPicPr>
          <p:blipFill rotWithShape="1">
            <a:blip r:embed="rId6">
              <a:biLevel thresh="50000"/>
              <a:extLst>
                <a:ext uri="{28A0092B-C50C-407E-A947-70E740481C1C}">
                  <a14:useLocalDpi xmlns:a14="http://schemas.microsoft.com/office/drawing/2010/main" val="0"/>
                </a:ext>
              </a:extLst>
            </a:blip>
            <a:srcRect l="42562" r="-40916"/>
            <a:stretch/>
          </p:blipFill>
          <p:spPr>
            <a:xfrm>
              <a:off x="1967350" y="1755227"/>
              <a:ext cx="811965" cy="720835"/>
            </a:xfrm>
            <a:prstGeom prst="rect">
              <a:avLst/>
            </a:prstGeom>
          </p:spPr>
        </p:pic>
        <p:pic>
          <p:nvPicPr>
            <p:cNvPr id="6" name="Picture 5" descr="old-couple-3.png"/>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359342" y="1387793"/>
              <a:ext cx="628956" cy="753034"/>
            </a:xfrm>
            <a:prstGeom prst="rect">
              <a:avLst/>
            </a:prstGeom>
          </p:spPr>
        </p:pic>
        <p:pic>
          <p:nvPicPr>
            <p:cNvPr id="15" name="Picture 14" descr="walk-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799" y="494389"/>
              <a:ext cx="827210" cy="960590"/>
            </a:xfrm>
            <a:prstGeom prst="rect">
              <a:avLst/>
            </a:prstGeom>
          </p:spPr>
        </p:pic>
        <p:pic>
          <p:nvPicPr>
            <p:cNvPr id="5" name="Picture 4" descr="old-woman-3.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858" y="1899545"/>
              <a:ext cx="1003491" cy="1153031"/>
            </a:xfrm>
            <a:prstGeom prst="rect">
              <a:avLst/>
            </a:prstGeom>
          </p:spPr>
        </p:pic>
      </p:grpSp>
      <p:sp>
        <p:nvSpPr>
          <p:cNvPr id="40" name="Right Arrow 39"/>
          <p:cNvSpPr/>
          <p:nvPr/>
        </p:nvSpPr>
        <p:spPr>
          <a:xfrm>
            <a:off x="3385300" y="814259"/>
            <a:ext cx="3200435"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Intervention + Confounders</a:t>
            </a:r>
            <a:endParaRPr lang="en-US" dirty="0">
              <a:ln>
                <a:solidFill>
                  <a:srgbClr val="FFFFFF"/>
                </a:solidFill>
              </a:ln>
              <a:solidFill>
                <a:schemeClr val="tx1"/>
              </a:solidFill>
              <a:effectLst/>
            </a:endParaRPr>
          </a:p>
        </p:txBody>
      </p:sp>
      <p:sp>
        <p:nvSpPr>
          <p:cNvPr id="46" name="Right Arrow 45"/>
          <p:cNvSpPr/>
          <p:nvPr/>
        </p:nvSpPr>
        <p:spPr>
          <a:xfrm>
            <a:off x="3236317" y="3090968"/>
            <a:ext cx="3200435"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Confounders only</a:t>
            </a:r>
            <a:endParaRPr lang="en-US" dirty="0">
              <a:ln>
                <a:solidFill>
                  <a:srgbClr val="FFFFFF"/>
                </a:solidFill>
              </a:ln>
              <a:solidFill>
                <a:schemeClr val="tx1"/>
              </a:solidFill>
              <a:effectLst/>
            </a:endParaRPr>
          </a:p>
        </p:txBody>
      </p:sp>
      <p:sp>
        <p:nvSpPr>
          <p:cNvPr id="48" name="TextBox 47"/>
          <p:cNvSpPr txBox="1"/>
          <p:nvPr/>
        </p:nvSpPr>
        <p:spPr>
          <a:xfrm>
            <a:off x="248253" y="1766334"/>
            <a:ext cx="2033918" cy="369332"/>
          </a:xfrm>
          <a:prstGeom prst="rect">
            <a:avLst/>
          </a:prstGeom>
          <a:noFill/>
        </p:spPr>
        <p:txBody>
          <a:bodyPr wrap="none" rtlCol="0">
            <a:spAutoFit/>
          </a:bodyPr>
          <a:lstStyle/>
          <a:p>
            <a:r>
              <a:rPr lang="en-US" dirty="0"/>
              <a:t>E</a:t>
            </a:r>
            <a:r>
              <a:rPr lang="en-US" dirty="0" smtClean="0"/>
              <a:t>xperimental group</a:t>
            </a:r>
            <a:endParaRPr lang="en-US" dirty="0"/>
          </a:p>
        </p:txBody>
      </p:sp>
      <p:sp>
        <p:nvSpPr>
          <p:cNvPr id="49" name="TextBox 48"/>
          <p:cNvSpPr txBox="1"/>
          <p:nvPr/>
        </p:nvSpPr>
        <p:spPr>
          <a:xfrm>
            <a:off x="570370" y="4070825"/>
            <a:ext cx="1488847" cy="369332"/>
          </a:xfrm>
          <a:prstGeom prst="rect">
            <a:avLst/>
          </a:prstGeom>
          <a:noFill/>
        </p:spPr>
        <p:txBody>
          <a:bodyPr wrap="none" rtlCol="0">
            <a:spAutoFit/>
          </a:bodyPr>
          <a:lstStyle/>
          <a:p>
            <a:r>
              <a:rPr lang="en-US" dirty="0"/>
              <a:t>C</a:t>
            </a:r>
            <a:r>
              <a:rPr lang="en-US" dirty="0" smtClean="0"/>
              <a:t>ontrol group</a:t>
            </a:r>
            <a:endParaRPr lang="en-US" dirty="0"/>
          </a:p>
        </p:txBody>
      </p:sp>
      <p:sp>
        <p:nvSpPr>
          <p:cNvPr id="51" name="TextBox 50"/>
          <p:cNvSpPr txBox="1"/>
          <p:nvPr/>
        </p:nvSpPr>
        <p:spPr>
          <a:xfrm>
            <a:off x="7099302" y="1308325"/>
            <a:ext cx="1714499" cy="2862322"/>
          </a:xfrm>
          <a:prstGeom prst="rect">
            <a:avLst/>
          </a:prstGeom>
          <a:noFill/>
        </p:spPr>
        <p:txBody>
          <a:bodyPr wrap="square" rtlCol="0">
            <a:spAutoFit/>
          </a:bodyPr>
          <a:lstStyle/>
          <a:p>
            <a:r>
              <a:rPr lang="en-US" sz="2000" dirty="0"/>
              <a:t>E</a:t>
            </a:r>
            <a:r>
              <a:rPr lang="en-US" sz="2000" dirty="0" smtClean="0"/>
              <a:t>ffects</a:t>
            </a:r>
          </a:p>
          <a:p>
            <a:r>
              <a:rPr lang="en-US" sz="2000" dirty="0" smtClean="0"/>
              <a:t>of the intervention</a:t>
            </a:r>
          </a:p>
          <a:p>
            <a:r>
              <a:rPr lang="en-US" sz="2000" dirty="0" smtClean="0"/>
              <a:t>are the</a:t>
            </a:r>
          </a:p>
          <a:p>
            <a:r>
              <a:rPr lang="en-US" sz="2000" dirty="0"/>
              <a:t>d</a:t>
            </a:r>
            <a:r>
              <a:rPr lang="en-US" sz="2000" dirty="0" smtClean="0"/>
              <a:t>ifferences</a:t>
            </a:r>
          </a:p>
          <a:p>
            <a:r>
              <a:rPr lang="en-US" sz="2000" dirty="0" smtClean="0"/>
              <a:t>between the outcome measures of the 2 groups</a:t>
            </a:r>
            <a:endParaRPr lang="en-US" sz="2000" dirty="0"/>
          </a:p>
        </p:txBody>
      </p:sp>
      <p:pic>
        <p:nvPicPr>
          <p:cNvPr id="16" name="Sound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1010531080"/>
      </p:ext>
    </p:extLst>
  </p:cSld>
  <p:clrMapOvr>
    <a:masterClrMapping/>
  </p:clrMapOvr>
  <mc:AlternateContent xmlns:mc="http://schemas.openxmlformats.org/markup-compatibility/2006" xmlns:p14="http://schemas.microsoft.com/office/powerpoint/2010/main">
    <mc:Choice Requires="p14">
      <p:transition p14:dur="0" advTm="7831"/>
    </mc:Choice>
    <mc:Fallback xmlns="">
      <p:transition xmlns:p14="http://schemas.microsoft.com/office/powerpoint/2010/main" advTm="78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674068" y="1627835"/>
            <a:ext cx="562249" cy="369332"/>
          </a:xfrm>
          <a:prstGeom prst="rect">
            <a:avLst/>
          </a:prstGeom>
          <a:noFill/>
        </p:spPr>
        <p:txBody>
          <a:bodyPr wrap="square" rtlCol="0">
            <a:spAutoFit/>
          </a:bodyPr>
          <a:lstStyle/>
          <a:p>
            <a:r>
              <a:rPr lang="en-US" b="1" dirty="0">
                <a:solidFill>
                  <a:schemeClr val="bg1"/>
                </a:solidFill>
              </a:rPr>
              <a:t> </a:t>
            </a:r>
            <a:r>
              <a:rPr lang="en-US" b="1" dirty="0" smtClean="0">
                <a:solidFill>
                  <a:schemeClr val="bg1"/>
                </a:solidFill>
              </a:rPr>
              <a:t> </a:t>
            </a:r>
            <a:endParaRPr lang="en-US" b="1" dirty="0">
              <a:solidFill>
                <a:schemeClr val="bg1"/>
              </a:solidFill>
            </a:endParaRPr>
          </a:p>
        </p:txBody>
      </p:sp>
      <p:grpSp>
        <p:nvGrpSpPr>
          <p:cNvPr id="34" name="Group 33"/>
          <p:cNvGrpSpPr/>
          <p:nvPr/>
        </p:nvGrpSpPr>
        <p:grpSpPr>
          <a:xfrm>
            <a:off x="713842" y="2423552"/>
            <a:ext cx="1989222" cy="1460881"/>
            <a:chOff x="1884278" y="2367034"/>
            <a:chExt cx="1961502" cy="2527207"/>
          </a:xfrm>
        </p:grpSpPr>
        <p:pic>
          <p:nvPicPr>
            <p:cNvPr id="12" name="Picture 11" descr="walk-3.png"/>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flipH="1">
              <a:off x="1884278" y="3521610"/>
              <a:ext cx="862438" cy="753035"/>
            </a:xfrm>
            <a:prstGeom prst="rect">
              <a:avLst/>
            </a:prstGeom>
          </p:spPr>
        </p:pic>
        <p:pic>
          <p:nvPicPr>
            <p:cNvPr id="14" name="Content Placeholder 5" descr="old-couple-2.png"/>
            <p:cNvPicPr>
              <a:picLocks noChangeAspect="1"/>
            </p:cNvPicPr>
            <p:nvPr/>
          </p:nvPicPr>
          <p:blipFill>
            <a:blip r:embed="rId6">
              <a:extLst>
                <a:ext uri="{28A0092B-C50C-407E-A947-70E740481C1C}">
                  <a14:useLocalDpi xmlns:a14="http://schemas.microsoft.com/office/drawing/2010/main" val="0"/>
                </a:ext>
              </a:extLst>
            </a:blip>
            <a:srcRect l="-40915" r="-40915"/>
            <a:stretch>
              <a:fillRect/>
            </a:stretch>
          </p:blipFill>
          <p:spPr>
            <a:xfrm>
              <a:off x="2344659" y="3369397"/>
              <a:ext cx="1501121" cy="720835"/>
            </a:xfrm>
            <a:prstGeom prst="rect">
              <a:avLst/>
            </a:prstGeom>
          </p:spPr>
        </p:pic>
        <p:pic>
          <p:nvPicPr>
            <p:cNvPr id="10" name="Picture 9" descr="old-woman-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497" y="4090230"/>
              <a:ext cx="920819" cy="804011"/>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99577" y="2705291"/>
              <a:ext cx="970599" cy="557301"/>
            </a:xfrm>
            <a:prstGeom prst="rect">
              <a:avLst/>
            </a:prstGeom>
          </p:spPr>
        </p:pic>
        <p:pic>
          <p:nvPicPr>
            <p:cNvPr id="11" name="Picture 10" descr="old-woman-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3581" y="2367034"/>
              <a:ext cx="1029881" cy="1002365"/>
            </a:xfrm>
            <a:prstGeom prst="rect">
              <a:avLst/>
            </a:prstGeom>
          </p:spPr>
        </p:pic>
      </p:grpSp>
      <p:grpSp>
        <p:nvGrpSpPr>
          <p:cNvPr id="4" name="Group 3"/>
          <p:cNvGrpSpPr/>
          <p:nvPr/>
        </p:nvGrpSpPr>
        <p:grpSpPr>
          <a:xfrm>
            <a:off x="692966" y="304114"/>
            <a:ext cx="2010098" cy="1460757"/>
            <a:chOff x="502251" y="494389"/>
            <a:chExt cx="2277064" cy="2558187"/>
          </a:xfrm>
        </p:grpSpPr>
        <p:pic>
          <p:nvPicPr>
            <p:cNvPr id="9" name="Picture 8" descr="old-man-with-a-cane-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60000">
              <a:off x="502251" y="685659"/>
              <a:ext cx="968483" cy="753035"/>
            </a:xfrm>
            <a:prstGeom prst="rect">
              <a:avLst/>
            </a:prstGeom>
          </p:spPr>
        </p:pic>
        <p:pic>
          <p:nvPicPr>
            <p:cNvPr id="7" name="Picture 6" descr="old-couple-4.png"/>
            <p:cNvPicPr>
              <a:picLocks noChangeAspect="1"/>
            </p:cNvPicPr>
            <p:nvPr/>
          </p:nvPicPr>
          <p:blipFill rotWithShape="1">
            <a:blip r:embed="rId11">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741750" y="1496228"/>
              <a:ext cx="741236" cy="753035"/>
            </a:xfrm>
            <a:prstGeom prst="rect">
              <a:avLst/>
            </a:prstGeom>
          </p:spPr>
        </p:pic>
        <p:pic>
          <p:nvPicPr>
            <p:cNvPr id="13" name="Content Placeholder 5" descr="old-couple-2.png"/>
            <p:cNvPicPr>
              <a:picLocks noChangeAspect="1"/>
            </p:cNvPicPr>
            <p:nvPr/>
          </p:nvPicPr>
          <p:blipFill rotWithShape="1">
            <a:blip r:embed="rId6">
              <a:biLevel thresh="50000"/>
              <a:extLst>
                <a:ext uri="{28A0092B-C50C-407E-A947-70E740481C1C}">
                  <a14:useLocalDpi xmlns:a14="http://schemas.microsoft.com/office/drawing/2010/main" val="0"/>
                </a:ext>
              </a:extLst>
            </a:blip>
            <a:srcRect l="42562" r="-40916"/>
            <a:stretch/>
          </p:blipFill>
          <p:spPr>
            <a:xfrm>
              <a:off x="1967350" y="1755227"/>
              <a:ext cx="811965" cy="720835"/>
            </a:xfrm>
            <a:prstGeom prst="rect">
              <a:avLst/>
            </a:prstGeom>
          </p:spPr>
        </p:pic>
        <p:pic>
          <p:nvPicPr>
            <p:cNvPr id="6" name="Picture 5" descr="old-couple-3.png"/>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359342" y="1387793"/>
              <a:ext cx="628956" cy="753034"/>
            </a:xfrm>
            <a:prstGeom prst="rect">
              <a:avLst/>
            </a:prstGeom>
          </p:spPr>
        </p:pic>
        <p:pic>
          <p:nvPicPr>
            <p:cNvPr id="15" name="Picture 14" descr="walk-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799" y="494389"/>
              <a:ext cx="827210" cy="960590"/>
            </a:xfrm>
            <a:prstGeom prst="rect">
              <a:avLst/>
            </a:prstGeom>
          </p:spPr>
        </p:pic>
        <p:pic>
          <p:nvPicPr>
            <p:cNvPr id="5" name="Picture 4" descr="old-woman-3.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858" y="1899545"/>
              <a:ext cx="1003491" cy="1153031"/>
            </a:xfrm>
            <a:prstGeom prst="rect">
              <a:avLst/>
            </a:prstGeom>
          </p:spPr>
        </p:pic>
      </p:grpSp>
      <p:sp>
        <p:nvSpPr>
          <p:cNvPr id="40" name="Right Arrow 39"/>
          <p:cNvSpPr/>
          <p:nvPr/>
        </p:nvSpPr>
        <p:spPr>
          <a:xfrm>
            <a:off x="3385300" y="814259"/>
            <a:ext cx="3200435"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FBFBF"/>
                </a:solidFill>
              </a:rPr>
              <a:t>Intervention + Confounders</a:t>
            </a:r>
            <a:endParaRPr lang="en-US" dirty="0">
              <a:ln>
                <a:solidFill>
                  <a:srgbClr val="FFFFFF"/>
                </a:solidFill>
              </a:ln>
              <a:solidFill>
                <a:srgbClr val="BFBFBF"/>
              </a:solidFill>
              <a:effectLst/>
            </a:endParaRPr>
          </a:p>
        </p:txBody>
      </p:sp>
      <p:sp>
        <p:nvSpPr>
          <p:cNvPr id="46" name="Right Arrow 45"/>
          <p:cNvSpPr/>
          <p:nvPr/>
        </p:nvSpPr>
        <p:spPr>
          <a:xfrm>
            <a:off x="3236317" y="3090968"/>
            <a:ext cx="3200435"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lumMod val="75000"/>
                  </a:schemeClr>
                </a:solidFill>
              </a:rPr>
              <a:t>Confounders only</a:t>
            </a:r>
            <a:endParaRPr lang="en-US" dirty="0">
              <a:ln>
                <a:solidFill>
                  <a:srgbClr val="FFFFFF"/>
                </a:solidFill>
              </a:ln>
              <a:solidFill>
                <a:schemeClr val="bg1">
                  <a:lumMod val="75000"/>
                </a:schemeClr>
              </a:solidFill>
              <a:effectLst/>
            </a:endParaRPr>
          </a:p>
        </p:txBody>
      </p:sp>
      <p:sp>
        <p:nvSpPr>
          <p:cNvPr id="48" name="TextBox 47"/>
          <p:cNvSpPr txBox="1"/>
          <p:nvPr/>
        </p:nvSpPr>
        <p:spPr>
          <a:xfrm>
            <a:off x="248253" y="1766334"/>
            <a:ext cx="3253114" cy="369332"/>
          </a:xfrm>
          <a:prstGeom prst="rect">
            <a:avLst/>
          </a:prstGeom>
          <a:noFill/>
        </p:spPr>
        <p:txBody>
          <a:bodyPr wrap="none" rtlCol="0">
            <a:spAutoFit/>
          </a:bodyPr>
          <a:lstStyle/>
          <a:p>
            <a:r>
              <a:rPr lang="en-US" dirty="0" smtClean="0"/>
              <a:t>Randomized experimental group</a:t>
            </a:r>
            <a:endParaRPr lang="en-US" dirty="0"/>
          </a:p>
        </p:txBody>
      </p:sp>
      <p:sp>
        <p:nvSpPr>
          <p:cNvPr id="49" name="TextBox 48"/>
          <p:cNvSpPr txBox="1"/>
          <p:nvPr/>
        </p:nvSpPr>
        <p:spPr>
          <a:xfrm>
            <a:off x="248254" y="4070825"/>
            <a:ext cx="2680429" cy="369332"/>
          </a:xfrm>
          <a:prstGeom prst="rect">
            <a:avLst/>
          </a:prstGeom>
          <a:noFill/>
        </p:spPr>
        <p:txBody>
          <a:bodyPr wrap="none" rtlCol="0">
            <a:spAutoFit/>
          </a:bodyPr>
          <a:lstStyle/>
          <a:p>
            <a:r>
              <a:rPr lang="en-US" dirty="0" smtClean="0"/>
              <a:t>Randomized control group</a:t>
            </a:r>
            <a:endParaRPr lang="en-US" dirty="0"/>
          </a:p>
        </p:txBody>
      </p:sp>
      <p:sp>
        <p:nvSpPr>
          <p:cNvPr id="51" name="TextBox 50"/>
          <p:cNvSpPr txBox="1"/>
          <p:nvPr/>
        </p:nvSpPr>
        <p:spPr>
          <a:xfrm>
            <a:off x="7099302" y="1306169"/>
            <a:ext cx="1714499" cy="3170099"/>
          </a:xfrm>
          <a:prstGeom prst="rect">
            <a:avLst/>
          </a:prstGeom>
          <a:noFill/>
        </p:spPr>
        <p:txBody>
          <a:bodyPr wrap="square" rtlCol="0">
            <a:spAutoFit/>
          </a:bodyPr>
          <a:lstStyle/>
          <a:p>
            <a:r>
              <a:rPr lang="en-US" sz="2000" dirty="0" smtClean="0"/>
              <a:t>Unbiased, true effects</a:t>
            </a:r>
          </a:p>
          <a:p>
            <a:r>
              <a:rPr lang="en-US" sz="2000" dirty="0" smtClean="0"/>
              <a:t>of the intervention</a:t>
            </a:r>
          </a:p>
          <a:p>
            <a:r>
              <a:rPr lang="en-US" sz="2000" dirty="0" smtClean="0"/>
              <a:t>are the</a:t>
            </a:r>
          </a:p>
          <a:p>
            <a:r>
              <a:rPr lang="en-US" sz="2000" dirty="0"/>
              <a:t>d</a:t>
            </a:r>
            <a:r>
              <a:rPr lang="en-US" sz="2000" dirty="0" smtClean="0"/>
              <a:t>ifferences</a:t>
            </a:r>
          </a:p>
          <a:p>
            <a:r>
              <a:rPr lang="en-US" sz="2000" dirty="0" smtClean="0"/>
              <a:t>between the outcome measures of the 2 groups</a:t>
            </a:r>
            <a:endParaRPr lang="en-US" sz="2000" dirty="0"/>
          </a:p>
        </p:txBody>
      </p:sp>
      <p:sp>
        <p:nvSpPr>
          <p:cNvPr id="22" name="Right Arrow 21"/>
          <p:cNvSpPr/>
          <p:nvPr/>
        </p:nvSpPr>
        <p:spPr>
          <a:xfrm>
            <a:off x="3385300" y="2006605"/>
            <a:ext cx="3200435" cy="1084363"/>
          </a:xfrm>
          <a:prstGeom prst="rightArrow">
            <a:avLst/>
          </a:prstGeom>
          <a:solidFill>
            <a:schemeClr val="accent2">
              <a:lumMod val="40000"/>
              <a:lumOff val="60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 confounding effects of participant characteristics</a:t>
            </a:r>
            <a:endParaRPr lang="en-US" dirty="0">
              <a:ln>
                <a:solidFill>
                  <a:srgbClr val="FFFFFF"/>
                </a:solidFill>
              </a:ln>
              <a:solidFill>
                <a:schemeClr val="tx1"/>
              </a:solidFill>
              <a:effectLst/>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837641390"/>
      </p:ext>
    </p:extLst>
  </p:cSld>
  <p:clrMapOvr>
    <a:masterClrMapping/>
  </p:clrMapOvr>
  <mc:AlternateContent xmlns:mc="http://schemas.openxmlformats.org/markup-compatibility/2006" xmlns:p14="http://schemas.microsoft.com/office/powerpoint/2010/main">
    <mc:Choice Requires="p14">
      <p:transition p14:dur="0" advTm="17074"/>
    </mc:Choice>
    <mc:Fallback xmlns="">
      <p:transition xmlns:p14="http://schemas.microsoft.com/office/powerpoint/2010/main" advTm="170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334" y="1117688"/>
            <a:ext cx="2317596" cy="1795187"/>
            <a:chOff x="2135870" y="2466167"/>
            <a:chExt cx="2317596" cy="2393583"/>
          </a:xfrm>
        </p:grpSpPr>
        <p:pic>
          <p:nvPicPr>
            <p:cNvPr id="5" name="Picture 4"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754" y="2466167"/>
              <a:ext cx="756588" cy="995633"/>
            </a:xfrm>
            <a:prstGeom prst="rect">
              <a:avLst/>
            </a:prstGeom>
          </p:spPr>
        </p:pic>
        <p:pic>
          <p:nvPicPr>
            <p:cNvPr id="6" name="Picture 5"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2827611" y="3430293"/>
              <a:ext cx="474205" cy="650240"/>
            </a:xfrm>
            <a:prstGeom prst="rect">
              <a:avLst/>
            </a:prstGeom>
          </p:spPr>
        </p:pic>
        <p:pic>
          <p:nvPicPr>
            <p:cNvPr id="7" name="Picture 6" descr="old-couple-4.png"/>
            <p:cNvPicPr>
              <a:picLocks noChangeAspect="1"/>
            </p:cNvPicPr>
            <p:nvPr/>
          </p:nvPicPr>
          <p:blipFill rotWithShape="1">
            <a:blip r:embed="rId7">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3135093" y="2710515"/>
              <a:ext cx="558859" cy="650240"/>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21677" y="3317130"/>
              <a:ext cx="731789" cy="481225"/>
            </a:xfrm>
            <a:prstGeom prst="rect">
              <a:avLst/>
            </a:prstGeom>
          </p:spPr>
        </p:pic>
        <p:pic>
          <p:nvPicPr>
            <p:cNvPr id="9" name="Picture 8" descr="old-man-with-a-cane-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0000">
              <a:off x="2135870" y="2803635"/>
              <a:ext cx="730193" cy="650240"/>
            </a:xfrm>
            <a:prstGeom prst="rect">
              <a:avLst/>
            </a:prstGeom>
          </p:spPr>
        </p:pic>
        <p:pic>
          <p:nvPicPr>
            <p:cNvPr id="10" name="Picture 9"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7620" y="2751935"/>
              <a:ext cx="678358" cy="678358"/>
            </a:xfrm>
            <a:prstGeom prst="rect">
              <a:avLst/>
            </a:prstGeom>
          </p:spPr>
        </p:pic>
        <p:pic>
          <p:nvPicPr>
            <p:cNvPr id="11" name="Picture 10" descr="old-woman-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2534" y="3994216"/>
              <a:ext cx="776485" cy="865534"/>
            </a:xfrm>
            <a:prstGeom prst="rect">
              <a:avLst/>
            </a:prstGeom>
          </p:spPr>
        </p:pic>
        <p:pic>
          <p:nvPicPr>
            <p:cNvPr id="12" name="Picture 11" descr="walk-3.png"/>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flipH="1">
              <a:off x="2139496" y="3391600"/>
              <a:ext cx="650240" cy="650240"/>
            </a:xfrm>
            <a:prstGeom prst="rect">
              <a:avLst/>
            </a:prstGeom>
          </p:spPr>
        </p:pic>
        <p:pic>
          <p:nvPicPr>
            <p:cNvPr id="13" name="Content Placeholder 5" descr="old-couple-2.png"/>
            <p:cNvPicPr>
              <a:picLocks noChangeAspect="1"/>
            </p:cNvPicPr>
            <p:nvPr/>
          </p:nvPicPr>
          <p:blipFill rotWithShape="1">
            <a:blip r:embed="rId13">
              <a:biLevel thresh="50000"/>
              <a:extLst>
                <a:ext uri="{28A0092B-C50C-407E-A947-70E740481C1C}">
                  <a14:useLocalDpi xmlns:a14="http://schemas.microsoft.com/office/drawing/2010/main" val="0"/>
                </a:ext>
              </a:extLst>
            </a:blip>
            <a:srcRect l="42562" r="-40916"/>
            <a:stretch/>
          </p:blipFill>
          <p:spPr>
            <a:xfrm>
              <a:off x="3721678" y="3798356"/>
              <a:ext cx="612186" cy="622435"/>
            </a:xfrm>
            <a:prstGeom prst="rect">
              <a:avLst/>
            </a:prstGeom>
          </p:spPr>
        </p:pic>
        <p:pic>
          <p:nvPicPr>
            <p:cNvPr id="14" name="Content Placeholder 5" descr="old-couple-2.png"/>
            <p:cNvPicPr>
              <a:picLocks noChangeAspect="1"/>
            </p:cNvPicPr>
            <p:nvPr/>
          </p:nvPicPr>
          <p:blipFill>
            <a:blip r:embed="rId13">
              <a:extLst>
                <a:ext uri="{28A0092B-C50C-407E-A947-70E740481C1C}">
                  <a14:useLocalDpi xmlns:a14="http://schemas.microsoft.com/office/drawing/2010/main" val="0"/>
                </a:ext>
              </a:extLst>
            </a:blip>
            <a:srcRect l="-40915" r="-40915"/>
            <a:stretch>
              <a:fillRect/>
            </a:stretch>
          </p:blipFill>
          <p:spPr>
            <a:xfrm>
              <a:off x="2282744" y="4109574"/>
              <a:ext cx="1131779"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2531" y="3175000"/>
              <a:ext cx="623680" cy="829462"/>
            </a:xfrm>
            <a:prstGeom prst="rect">
              <a:avLst/>
            </a:prstGeom>
          </p:spPr>
        </p:pic>
      </p:grpSp>
      <p:sp>
        <p:nvSpPr>
          <p:cNvPr id="16" name="Right Arrow 15"/>
          <p:cNvSpPr/>
          <p:nvPr/>
        </p:nvSpPr>
        <p:spPr>
          <a:xfrm>
            <a:off x="3492500" y="1501572"/>
            <a:ext cx="2336800"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Intervention </a:t>
            </a:r>
            <a:endParaRPr lang="en-US" dirty="0">
              <a:ln>
                <a:solidFill>
                  <a:srgbClr val="FFFFFF"/>
                </a:solidFill>
              </a:ln>
              <a:solidFill>
                <a:schemeClr val="tx1"/>
              </a:solidFill>
              <a:effectLst/>
            </a:endParaRPr>
          </a:p>
        </p:txBody>
      </p:sp>
      <p:sp>
        <p:nvSpPr>
          <p:cNvPr id="18" name="Right Arrow 17"/>
          <p:cNvSpPr/>
          <p:nvPr/>
        </p:nvSpPr>
        <p:spPr>
          <a:xfrm rot="18922326">
            <a:off x="3848100" y="2623130"/>
            <a:ext cx="2336800" cy="1084363"/>
          </a:xfrm>
          <a:prstGeom prst="rightArrow">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Confounders</a:t>
            </a:r>
            <a:endParaRPr lang="en-US" dirty="0">
              <a:ln>
                <a:solidFill>
                  <a:srgbClr val="FFFFFF"/>
                </a:solidFill>
              </a:ln>
              <a:solidFill>
                <a:schemeClr val="tx1"/>
              </a:solidFill>
              <a:effectLst/>
            </a:endParaRPr>
          </a:p>
        </p:txBody>
      </p:sp>
      <p:sp>
        <p:nvSpPr>
          <p:cNvPr id="19" name="TextBox 18"/>
          <p:cNvSpPr txBox="1"/>
          <p:nvPr/>
        </p:nvSpPr>
        <p:spPr>
          <a:xfrm>
            <a:off x="5994401" y="1864412"/>
            <a:ext cx="2945187" cy="369332"/>
          </a:xfrm>
          <a:prstGeom prst="rect">
            <a:avLst/>
          </a:prstGeom>
          <a:noFill/>
        </p:spPr>
        <p:txBody>
          <a:bodyPr wrap="none" rtlCol="0">
            <a:spAutoFit/>
          </a:bodyPr>
          <a:lstStyle/>
          <a:p>
            <a:r>
              <a:rPr lang="en-US" dirty="0" smtClean="0"/>
              <a:t>Which caused the outcomes?</a:t>
            </a:r>
            <a:endParaRPr lang="en-US" dirty="0"/>
          </a:p>
        </p:txBody>
      </p:sp>
      <p:sp>
        <p:nvSpPr>
          <p:cNvPr id="20" name="TextBox 19"/>
          <p:cNvSpPr txBox="1"/>
          <p:nvPr/>
        </p:nvSpPr>
        <p:spPr>
          <a:xfrm>
            <a:off x="1016001" y="3048001"/>
            <a:ext cx="1646605" cy="646331"/>
          </a:xfrm>
          <a:prstGeom prst="rect">
            <a:avLst/>
          </a:prstGeom>
          <a:noFill/>
        </p:spPr>
        <p:txBody>
          <a:bodyPr wrap="none" rtlCol="0">
            <a:spAutoFit/>
          </a:bodyPr>
          <a:lstStyle/>
          <a:p>
            <a:r>
              <a:rPr lang="en-US" dirty="0" smtClean="0"/>
              <a:t>Participants in </a:t>
            </a:r>
            <a:br>
              <a:rPr lang="en-US" dirty="0" smtClean="0"/>
            </a:br>
            <a:r>
              <a:rPr lang="en-US" dirty="0" smtClean="0"/>
              <a:t>our experiment</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696945066"/>
      </p:ext>
    </p:extLst>
  </p:cSld>
  <p:clrMapOvr>
    <a:masterClrMapping/>
  </p:clrMapOvr>
  <mc:AlternateContent xmlns:mc="http://schemas.openxmlformats.org/markup-compatibility/2006">
    <mc:Choice xmlns:p14="http://schemas.microsoft.com/office/powerpoint/2010/main" Requires="p14">
      <p:transition p14:dur="0" advTm="8323"/>
    </mc:Choice>
    <mc:Fallback>
      <p:transition xmlns:p14="http://schemas.microsoft.com/office/powerpoint/2010/main" advTm="83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66330" y="604253"/>
            <a:ext cx="1278653" cy="1699382"/>
            <a:chOff x="3112534" y="781417"/>
            <a:chExt cx="1278653" cy="2265842"/>
          </a:xfrm>
        </p:grpSpPr>
        <p:pic>
          <p:nvPicPr>
            <p:cNvPr id="5" name="Picture 4"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418" y="781417"/>
              <a:ext cx="756588" cy="995633"/>
            </a:xfrm>
            <a:prstGeom prst="rect">
              <a:avLst/>
            </a:prstGeom>
          </p:spPr>
        </p:pic>
        <p:pic>
          <p:nvPicPr>
            <p:cNvPr id="6" name="Picture 5"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3804275" y="1745543"/>
              <a:ext cx="474205" cy="650240"/>
            </a:xfrm>
            <a:prstGeom prst="rect">
              <a:avLst/>
            </a:prstGeom>
          </p:spPr>
        </p:pic>
        <p:pic>
          <p:nvPicPr>
            <p:cNvPr id="9" name="Picture 8" descr="old-man-with-a-can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0000">
              <a:off x="3112534" y="1118885"/>
              <a:ext cx="730193" cy="650240"/>
            </a:xfrm>
            <a:prstGeom prst="rect">
              <a:avLst/>
            </a:prstGeom>
          </p:spPr>
        </p:pic>
        <p:pic>
          <p:nvPicPr>
            <p:cNvPr id="12" name="Picture 11" descr="walk-3.png"/>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flipH="1">
              <a:off x="3116160" y="1706850"/>
              <a:ext cx="650240" cy="650240"/>
            </a:xfrm>
            <a:prstGeom prst="rect">
              <a:avLst/>
            </a:prstGeom>
          </p:spPr>
        </p:pic>
        <p:pic>
          <p:nvPicPr>
            <p:cNvPr id="14" name="Content Placeholder 5" descr="old-couple-2.png"/>
            <p:cNvPicPr>
              <a:picLocks noChangeAspect="1"/>
            </p:cNvPicPr>
            <p:nvPr/>
          </p:nvPicPr>
          <p:blipFill>
            <a:blip r:embed="rId9">
              <a:extLst>
                <a:ext uri="{28A0092B-C50C-407E-A947-70E740481C1C}">
                  <a14:useLocalDpi xmlns:a14="http://schemas.microsoft.com/office/drawing/2010/main" val="0"/>
                </a:ext>
              </a:extLst>
            </a:blip>
            <a:srcRect l="-40915" r="-40915"/>
            <a:stretch>
              <a:fillRect/>
            </a:stretch>
          </p:blipFill>
          <p:spPr>
            <a:xfrm>
              <a:off x="3259408" y="2424824"/>
              <a:ext cx="1131779" cy="622435"/>
            </a:xfrm>
            <a:prstGeom prst="rect">
              <a:avLst/>
            </a:prstGeom>
          </p:spPr>
        </p:pic>
      </p:grpSp>
      <p:grpSp>
        <p:nvGrpSpPr>
          <p:cNvPr id="16" name="Group 15"/>
          <p:cNvGrpSpPr/>
          <p:nvPr/>
        </p:nvGrpSpPr>
        <p:grpSpPr>
          <a:xfrm>
            <a:off x="4381298" y="726634"/>
            <a:ext cx="1340932" cy="1611926"/>
            <a:chOff x="4089198" y="1025765"/>
            <a:chExt cx="1340932" cy="2149235"/>
          </a:xfrm>
        </p:grpSpPr>
        <p:pic>
          <p:nvPicPr>
            <p:cNvPr id="7" name="Picture 6" descr="old-couple-4.png"/>
            <p:cNvPicPr>
              <a:picLocks noChangeAspect="1"/>
            </p:cNvPicPr>
            <p:nvPr/>
          </p:nvPicPr>
          <p:blipFill rotWithShape="1">
            <a:blip r:embed="rId10">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4111757" y="1025765"/>
              <a:ext cx="558859" cy="650240"/>
            </a:xfrm>
            <a:prstGeom prst="rect">
              <a:avLst/>
            </a:prstGeom>
          </p:spPr>
        </p:pic>
        <p:pic>
          <p:nvPicPr>
            <p:cNvPr id="8" name="Picture 7" descr="old-man-with-a-cane-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698341" y="1632380"/>
              <a:ext cx="731789" cy="481225"/>
            </a:xfrm>
            <a:prstGeom prst="rect">
              <a:avLst/>
            </a:prstGeom>
          </p:spPr>
        </p:pic>
        <p:pic>
          <p:nvPicPr>
            <p:cNvPr id="10" name="Picture 9" descr="old-woman-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4284" y="1067185"/>
              <a:ext cx="678358" cy="678358"/>
            </a:xfrm>
            <a:prstGeom prst="rect">
              <a:avLst/>
            </a:prstGeom>
          </p:spPr>
        </p:pic>
        <p:pic>
          <p:nvPicPr>
            <p:cNvPr id="11" name="Picture 10" descr="old-woman-4.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9198" y="2309466"/>
              <a:ext cx="776485" cy="865534"/>
            </a:xfrm>
            <a:prstGeom prst="rect">
              <a:avLst/>
            </a:prstGeom>
          </p:spPr>
        </p:pic>
        <p:pic>
          <p:nvPicPr>
            <p:cNvPr id="13" name="Content Placeholder 5" descr="old-couple-2.png"/>
            <p:cNvPicPr>
              <a:picLocks noChangeAspect="1"/>
            </p:cNvPicPr>
            <p:nvPr/>
          </p:nvPicPr>
          <p:blipFill rotWithShape="1">
            <a:blip r:embed="rId9">
              <a:biLevel thresh="50000"/>
              <a:extLst>
                <a:ext uri="{28A0092B-C50C-407E-A947-70E740481C1C}">
                  <a14:useLocalDpi xmlns:a14="http://schemas.microsoft.com/office/drawing/2010/main" val="0"/>
                </a:ext>
              </a:extLst>
            </a:blip>
            <a:srcRect l="42562" r="-40916"/>
            <a:stretch/>
          </p:blipFill>
          <p:spPr>
            <a:xfrm>
              <a:off x="4698342" y="2113606"/>
              <a:ext cx="612186"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195" y="1490250"/>
              <a:ext cx="623680" cy="829462"/>
            </a:xfrm>
            <a:prstGeom prst="rect">
              <a:avLst/>
            </a:prstGeom>
          </p:spPr>
        </p:pic>
      </p:grpSp>
      <p:cxnSp>
        <p:nvCxnSpPr>
          <p:cNvPr id="17" name="Straight Connector 16"/>
          <p:cNvCxnSpPr/>
          <p:nvPr/>
        </p:nvCxnSpPr>
        <p:spPr>
          <a:xfrm>
            <a:off x="4156232" y="643354"/>
            <a:ext cx="0" cy="3004721"/>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551935" y="2738278"/>
            <a:ext cx="2364750" cy="1754327"/>
          </a:xfrm>
          <a:prstGeom prst="rect">
            <a:avLst/>
          </a:prstGeom>
          <a:noFill/>
        </p:spPr>
        <p:txBody>
          <a:bodyPr wrap="none" rtlCol="0">
            <a:spAutoFit/>
          </a:bodyPr>
          <a:lstStyle/>
          <a:p>
            <a:r>
              <a:rPr lang="en-US" u="sng" dirty="0" smtClean="0"/>
              <a:t>Experimental group</a:t>
            </a:r>
          </a:p>
          <a:p>
            <a:pPr marL="285750" indent="-285750">
              <a:buFont typeface="Wingdings" charset="2"/>
              <a:buChar char="ü"/>
            </a:pPr>
            <a:r>
              <a:rPr lang="en-US" dirty="0" smtClean="0"/>
              <a:t>Get the intervention</a:t>
            </a:r>
          </a:p>
          <a:p>
            <a:pPr marL="285750" indent="-285750">
              <a:buFont typeface="Wingdings" charset="2"/>
              <a:buChar char="ü"/>
            </a:pPr>
            <a:r>
              <a:rPr lang="en-US" dirty="0" smtClean="0"/>
              <a:t>But also experience</a:t>
            </a:r>
            <a:br>
              <a:rPr lang="en-US" dirty="0" smtClean="0"/>
            </a:br>
            <a:r>
              <a:rPr lang="en-US" dirty="0" smtClean="0"/>
              <a:t>the extraneous </a:t>
            </a:r>
            <a:br>
              <a:rPr lang="en-US" dirty="0" smtClean="0"/>
            </a:br>
            <a:r>
              <a:rPr lang="en-US" dirty="0" smtClean="0"/>
              <a:t>confounders</a:t>
            </a:r>
          </a:p>
          <a:p>
            <a:endParaRPr lang="en-US" dirty="0"/>
          </a:p>
        </p:txBody>
      </p:sp>
      <p:sp>
        <p:nvSpPr>
          <p:cNvPr id="23" name="TextBox 22"/>
          <p:cNvSpPr txBox="1"/>
          <p:nvPr/>
        </p:nvSpPr>
        <p:spPr>
          <a:xfrm>
            <a:off x="4523712" y="2738277"/>
            <a:ext cx="2916183" cy="1477328"/>
          </a:xfrm>
          <a:prstGeom prst="rect">
            <a:avLst/>
          </a:prstGeom>
          <a:noFill/>
        </p:spPr>
        <p:txBody>
          <a:bodyPr wrap="none" rtlCol="0">
            <a:spAutoFit/>
          </a:bodyPr>
          <a:lstStyle/>
          <a:p>
            <a:r>
              <a:rPr lang="en-US" u="sng" dirty="0" smtClean="0"/>
              <a:t>Control group</a:t>
            </a:r>
          </a:p>
          <a:p>
            <a:pPr marL="285750" indent="-285750">
              <a:buFont typeface="Wingdings" charset="2"/>
              <a:buChar char="ü"/>
            </a:pPr>
            <a:r>
              <a:rPr lang="en-US" dirty="0" smtClean="0"/>
              <a:t>Don</a:t>
            </a:r>
            <a:r>
              <a:rPr lang="mr-IN" dirty="0" smtClean="0"/>
              <a:t>’</a:t>
            </a:r>
            <a:r>
              <a:rPr lang="en-US" dirty="0" smtClean="0"/>
              <a:t>t get the intervention</a:t>
            </a:r>
            <a:endParaRPr lang="en-US" dirty="0"/>
          </a:p>
          <a:p>
            <a:pPr marL="285750" indent="-285750">
              <a:buFont typeface="Wingdings" charset="2"/>
              <a:buChar char="ü"/>
            </a:pPr>
            <a:r>
              <a:rPr lang="en-US" dirty="0" smtClean="0"/>
              <a:t>Experience</a:t>
            </a:r>
            <a:r>
              <a:rPr lang="en-US" dirty="0"/>
              <a:t> </a:t>
            </a:r>
            <a:r>
              <a:rPr lang="en-US" dirty="0" smtClean="0"/>
              <a:t>the </a:t>
            </a:r>
            <a:br>
              <a:rPr lang="en-US" dirty="0" smtClean="0"/>
            </a:br>
            <a:r>
              <a:rPr lang="en-US" dirty="0" smtClean="0"/>
              <a:t>extraneous confounders</a:t>
            </a:r>
          </a:p>
          <a:p>
            <a:endParaRPr lang="en-US" dirty="0"/>
          </a:p>
        </p:txBody>
      </p:sp>
      <p:pic>
        <p:nvPicPr>
          <p:cNvPr id="18" name="Sound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2105975015"/>
      </p:ext>
    </p:extLst>
  </p:cSld>
  <p:clrMapOvr>
    <a:masterClrMapping/>
  </p:clrMapOvr>
  <mc:AlternateContent xmlns:mc="http://schemas.openxmlformats.org/markup-compatibility/2006" xmlns:p14="http://schemas.microsoft.com/office/powerpoint/2010/main">
    <mc:Choice Requires="p14">
      <p:transition p14:dur="0" advTm="15523"/>
    </mc:Choice>
    <mc:Fallback xmlns="">
      <p:transition xmlns:p14="http://schemas.microsoft.com/office/powerpoint/2010/main" advTm="155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66330" y="604253"/>
            <a:ext cx="1278653" cy="1699382"/>
            <a:chOff x="3112534" y="781417"/>
            <a:chExt cx="1278653" cy="2265842"/>
          </a:xfrm>
        </p:grpSpPr>
        <p:pic>
          <p:nvPicPr>
            <p:cNvPr id="5" name="Picture 4"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418" y="781417"/>
              <a:ext cx="756588" cy="995633"/>
            </a:xfrm>
            <a:prstGeom prst="rect">
              <a:avLst/>
            </a:prstGeom>
          </p:spPr>
        </p:pic>
        <p:pic>
          <p:nvPicPr>
            <p:cNvPr id="6" name="Picture 5"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3804275" y="1745543"/>
              <a:ext cx="474205" cy="650240"/>
            </a:xfrm>
            <a:prstGeom prst="rect">
              <a:avLst/>
            </a:prstGeom>
          </p:spPr>
        </p:pic>
        <p:pic>
          <p:nvPicPr>
            <p:cNvPr id="9" name="Picture 8" descr="old-man-with-a-can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0000">
              <a:off x="3112534" y="1118885"/>
              <a:ext cx="730193" cy="650240"/>
            </a:xfrm>
            <a:prstGeom prst="rect">
              <a:avLst/>
            </a:prstGeom>
          </p:spPr>
        </p:pic>
        <p:pic>
          <p:nvPicPr>
            <p:cNvPr id="12" name="Picture 11" descr="walk-3.png"/>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flipH="1">
              <a:off x="3116160" y="1706850"/>
              <a:ext cx="650240" cy="650240"/>
            </a:xfrm>
            <a:prstGeom prst="rect">
              <a:avLst/>
            </a:prstGeom>
          </p:spPr>
        </p:pic>
        <p:pic>
          <p:nvPicPr>
            <p:cNvPr id="14" name="Content Placeholder 5" descr="old-couple-2.png"/>
            <p:cNvPicPr>
              <a:picLocks noChangeAspect="1"/>
            </p:cNvPicPr>
            <p:nvPr/>
          </p:nvPicPr>
          <p:blipFill>
            <a:blip r:embed="rId9">
              <a:extLst>
                <a:ext uri="{28A0092B-C50C-407E-A947-70E740481C1C}">
                  <a14:useLocalDpi xmlns:a14="http://schemas.microsoft.com/office/drawing/2010/main" val="0"/>
                </a:ext>
              </a:extLst>
            </a:blip>
            <a:srcRect l="-40915" r="-40915"/>
            <a:stretch>
              <a:fillRect/>
            </a:stretch>
          </p:blipFill>
          <p:spPr>
            <a:xfrm>
              <a:off x="3259408" y="2424824"/>
              <a:ext cx="1131779" cy="622435"/>
            </a:xfrm>
            <a:prstGeom prst="rect">
              <a:avLst/>
            </a:prstGeom>
          </p:spPr>
        </p:pic>
      </p:grpSp>
      <p:grpSp>
        <p:nvGrpSpPr>
          <p:cNvPr id="16" name="Group 15"/>
          <p:cNvGrpSpPr/>
          <p:nvPr/>
        </p:nvGrpSpPr>
        <p:grpSpPr>
          <a:xfrm>
            <a:off x="4381298" y="726634"/>
            <a:ext cx="1340932" cy="1611926"/>
            <a:chOff x="4089198" y="1025765"/>
            <a:chExt cx="1340932" cy="2149235"/>
          </a:xfrm>
        </p:grpSpPr>
        <p:pic>
          <p:nvPicPr>
            <p:cNvPr id="7" name="Picture 6" descr="old-couple-4.png"/>
            <p:cNvPicPr>
              <a:picLocks noChangeAspect="1"/>
            </p:cNvPicPr>
            <p:nvPr/>
          </p:nvPicPr>
          <p:blipFill rotWithShape="1">
            <a:blip r:embed="rId10">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4111757" y="1025765"/>
              <a:ext cx="558859" cy="650240"/>
            </a:xfrm>
            <a:prstGeom prst="rect">
              <a:avLst/>
            </a:prstGeom>
          </p:spPr>
        </p:pic>
        <p:pic>
          <p:nvPicPr>
            <p:cNvPr id="8" name="Picture 7" descr="old-man-with-a-cane-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698341" y="1632380"/>
              <a:ext cx="731789" cy="481225"/>
            </a:xfrm>
            <a:prstGeom prst="rect">
              <a:avLst/>
            </a:prstGeom>
          </p:spPr>
        </p:pic>
        <p:pic>
          <p:nvPicPr>
            <p:cNvPr id="10" name="Picture 9" descr="old-woman-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4284" y="1067185"/>
              <a:ext cx="678358" cy="678358"/>
            </a:xfrm>
            <a:prstGeom prst="rect">
              <a:avLst/>
            </a:prstGeom>
          </p:spPr>
        </p:pic>
        <p:pic>
          <p:nvPicPr>
            <p:cNvPr id="11" name="Picture 10" descr="old-woman-4.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9198" y="2309466"/>
              <a:ext cx="776485" cy="865534"/>
            </a:xfrm>
            <a:prstGeom prst="rect">
              <a:avLst/>
            </a:prstGeom>
          </p:spPr>
        </p:pic>
        <p:pic>
          <p:nvPicPr>
            <p:cNvPr id="13" name="Content Placeholder 5" descr="old-couple-2.png"/>
            <p:cNvPicPr>
              <a:picLocks noChangeAspect="1"/>
            </p:cNvPicPr>
            <p:nvPr/>
          </p:nvPicPr>
          <p:blipFill rotWithShape="1">
            <a:blip r:embed="rId9">
              <a:biLevel thresh="50000"/>
              <a:extLst>
                <a:ext uri="{28A0092B-C50C-407E-A947-70E740481C1C}">
                  <a14:useLocalDpi xmlns:a14="http://schemas.microsoft.com/office/drawing/2010/main" val="0"/>
                </a:ext>
              </a:extLst>
            </a:blip>
            <a:srcRect l="42562" r="-40916"/>
            <a:stretch/>
          </p:blipFill>
          <p:spPr>
            <a:xfrm>
              <a:off x="4698342" y="2113606"/>
              <a:ext cx="612186"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195" y="1490250"/>
              <a:ext cx="623680" cy="829462"/>
            </a:xfrm>
            <a:prstGeom prst="rect">
              <a:avLst/>
            </a:prstGeom>
          </p:spPr>
        </p:pic>
      </p:grpSp>
      <p:sp>
        <p:nvSpPr>
          <p:cNvPr id="2" name="TextBox 1"/>
          <p:cNvSpPr txBox="1"/>
          <p:nvPr/>
        </p:nvSpPr>
        <p:spPr>
          <a:xfrm>
            <a:off x="3903455" y="3071425"/>
            <a:ext cx="505555" cy="923330"/>
          </a:xfrm>
          <a:prstGeom prst="rect">
            <a:avLst/>
          </a:prstGeom>
          <a:noFill/>
        </p:spPr>
        <p:txBody>
          <a:bodyPr wrap="none" rtlCol="0">
            <a:spAutoFit/>
          </a:bodyPr>
          <a:lstStyle/>
          <a:p>
            <a:r>
              <a:rPr lang="en-US" sz="5400" b="1" dirty="0" smtClean="0"/>
              <a:t>?</a:t>
            </a:r>
            <a:endParaRPr lang="en-US" sz="5400" b="1" dirty="0"/>
          </a:p>
        </p:txBody>
      </p:sp>
      <p:cxnSp>
        <p:nvCxnSpPr>
          <p:cNvPr id="17" name="Straight Connector 16"/>
          <p:cNvCxnSpPr/>
          <p:nvPr/>
        </p:nvCxnSpPr>
        <p:spPr>
          <a:xfrm>
            <a:off x="4156232" y="643354"/>
            <a:ext cx="0" cy="2343347"/>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19" name="Sou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1463276790"/>
      </p:ext>
    </p:extLst>
  </p:cSld>
  <p:clrMapOvr>
    <a:masterClrMapping/>
  </p:clrMapOvr>
  <mc:AlternateContent xmlns:mc="http://schemas.openxmlformats.org/markup-compatibility/2006" xmlns:p14="http://schemas.microsoft.com/office/powerpoint/2010/main">
    <mc:Choice Requires="p14">
      <p:transition p14:dur="0" advTm="7766"/>
    </mc:Choice>
    <mc:Fallback xmlns="">
      <p:transition xmlns:p14="http://schemas.microsoft.com/office/powerpoint/2010/main" advTm="77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2712" y="1063115"/>
            <a:ext cx="1753149" cy="1542086"/>
            <a:chOff x="3112534" y="1118885"/>
            <a:chExt cx="1753149" cy="2056115"/>
          </a:xfrm>
        </p:grpSpPr>
        <p:pic>
          <p:nvPicPr>
            <p:cNvPr id="6" name="Picture 5" descr="old-couple-3.png"/>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804275" y="1745543"/>
              <a:ext cx="474205" cy="650240"/>
            </a:xfrm>
            <a:prstGeom prst="rect">
              <a:avLst/>
            </a:prstGeom>
          </p:spPr>
        </p:pic>
        <p:pic>
          <p:nvPicPr>
            <p:cNvPr id="9" name="Picture 8" descr="old-man-with-a-cane-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0000">
              <a:off x="3112534" y="1118885"/>
              <a:ext cx="730193" cy="650240"/>
            </a:xfrm>
            <a:prstGeom prst="rect">
              <a:avLst/>
            </a:prstGeom>
          </p:spPr>
        </p:pic>
        <p:pic>
          <p:nvPicPr>
            <p:cNvPr id="11" name="Picture 10" descr="old-woman-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9198" y="2309466"/>
              <a:ext cx="776485" cy="865534"/>
            </a:xfrm>
            <a:prstGeom prst="rect">
              <a:avLst/>
            </a:prstGeom>
          </p:spPr>
        </p:pic>
        <p:pic>
          <p:nvPicPr>
            <p:cNvPr id="12" name="Picture 11" descr="walk-3.png"/>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flipH="1">
              <a:off x="3116160" y="1706850"/>
              <a:ext cx="650240" cy="650240"/>
            </a:xfrm>
            <a:prstGeom prst="rect">
              <a:avLst/>
            </a:prstGeom>
          </p:spPr>
        </p:pic>
        <p:pic>
          <p:nvPicPr>
            <p:cNvPr id="14" name="Content Placeholder 5" descr="old-couple-2.png"/>
            <p:cNvPicPr>
              <a:picLocks noChangeAspect="1"/>
            </p:cNvPicPr>
            <p:nvPr/>
          </p:nvPicPr>
          <p:blipFill>
            <a:blip r:embed="rId9">
              <a:extLst>
                <a:ext uri="{28A0092B-C50C-407E-A947-70E740481C1C}">
                  <a14:useLocalDpi xmlns:a14="http://schemas.microsoft.com/office/drawing/2010/main" val="0"/>
                </a:ext>
              </a:extLst>
            </a:blip>
            <a:srcRect l="-40915" r="-40915"/>
            <a:stretch>
              <a:fillRect/>
            </a:stretch>
          </p:blipFill>
          <p:spPr>
            <a:xfrm>
              <a:off x="3259408" y="2424824"/>
              <a:ext cx="1131779" cy="622435"/>
            </a:xfrm>
            <a:prstGeom prst="rect">
              <a:avLst/>
            </a:prstGeom>
          </p:spPr>
        </p:pic>
      </p:grpSp>
      <p:grpSp>
        <p:nvGrpSpPr>
          <p:cNvPr id="16" name="Group 15"/>
          <p:cNvGrpSpPr/>
          <p:nvPr/>
        </p:nvGrpSpPr>
        <p:grpSpPr>
          <a:xfrm>
            <a:off x="4430271" y="644915"/>
            <a:ext cx="1933712" cy="1465968"/>
            <a:chOff x="3496418" y="781417"/>
            <a:chExt cx="1933712" cy="1954624"/>
          </a:xfrm>
        </p:grpSpPr>
        <p:pic>
          <p:nvPicPr>
            <p:cNvPr id="5" name="Picture 4" descr="old-woman-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6418" y="781417"/>
              <a:ext cx="756588" cy="995633"/>
            </a:xfrm>
            <a:prstGeom prst="rect">
              <a:avLst/>
            </a:prstGeom>
          </p:spPr>
        </p:pic>
        <p:pic>
          <p:nvPicPr>
            <p:cNvPr id="7" name="Picture 6" descr="old-couple-4.png"/>
            <p:cNvPicPr>
              <a:picLocks noChangeAspect="1"/>
            </p:cNvPicPr>
            <p:nvPr/>
          </p:nvPicPr>
          <p:blipFill rotWithShape="1">
            <a:blip r:embed="rId11">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4111757" y="1025765"/>
              <a:ext cx="558859" cy="650240"/>
            </a:xfrm>
            <a:prstGeom prst="rect">
              <a:avLst/>
            </a:prstGeom>
          </p:spPr>
        </p:pic>
        <p:pic>
          <p:nvPicPr>
            <p:cNvPr id="8" name="Picture 7" descr="old-man-with-a-cane-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698341" y="1632380"/>
              <a:ext cx="731789" cy="481225"/>
            </a:xfrm>
            <a:prstGeom prst="rect">
              <a:avLst/>
            </a:prstGeom>
          </p:spPr>
        </p:pic>
        <p:pic>
          <p:nvPicPr>
            <p:cNvPr id="10" name="Picture 9" descr="old-woman-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4284" y="1067185"/>
              <a:ext cx="678358" cy="678358"/>
            </a:xfrm>
            <a:prstGeom prst="rect">
              <a:avLst/>
            </a:prstGeom>
          </p:spPr>
        </p:pic>
        <p:pic>
          <p:nvPicPr>
            <p:cNvPr id="13" name="Content Placeholder 5" descr="old-couple-2.png"/>
            <p:cNvPicPr>
              <a:picLocks noChangeAspect="1"/>
            </p:cNvPicPr>
            <p:nvPr/>
          </p:nvPicPr>
          <p:blipFill rotWithShape="1">
            <a:blip r:embed="rId9">
              <a:biLevel thresh="50000"/>
              <a:extLst>
                <a:ext uri="{28A0092B-C50C-407E-A947-70E740481C1C}">
                  <a14:useLocalDpi xmlns:a14="http://schemas.microsoft.com/office/drawing/2010/main" val="0"/>
                </a:ext>
              </a:extLst>
            </a:blip>
            <a:srcRect l="42562" r="-40916"/>
            <a:stretch/>
          </p:blipFill>
          <p:spPr>
            <a:xfrm>
              <a:off x="4698342" y="2113606"/>
              <a:ext cx="612186"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195" y="1490250"/>
              <a:ext cx="623680" cy="829462"/>
            </a:xfrm>
            <a:prstGeom prst="rect">
              <a:avLst/>
            </a:prstGeom>
          </p:spPr>
        </p:pic>
      </p:grpSp>
      <p:sp>
        <p:nvSpPr>
          <p:cNvPr id="18" name="TextBox 17"/>
          <p:cNvSpPr txBox="1"/>
          <p:nvPr/>
        </p:nvSpPr>
        <p:spPr>
          <a:xfrm>
            <a:off x="4105468" y="1364858"/>
            <a:ext cx="651558" cy="707886"/>
          </a:xfrm>
          <a:prstGeom prst="rect">
            <a:avLst/>
          </a:prstGeom>
          <a:noFill/>
        </p:spPr>
        <p:txBody>
          <a:bodyPr wrap="square" rtlCol="0">
            <a:spAutoFit/>
          </a:bodyPr>
          <a:lstStyle/>
          <a:p>
            <a:r>
              <a:rPr lang="en-US" sz="4000" dirty="0" smtClean="0"/>
              <a:t>=</a:t>
            </a:r>
            <a:endParaRPr lang="en-US" sz="4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341634555"/>
      </p:ext>
    </p:extLst>
  </p:cSld>
  <p:clrMapOvr>
    <a:masterClrMapping/>
  </p:clrMapOvr>
  <mc:AlternateContent xmlns:mc="http://schemas.openxmlformats.org/markup-compatibility/2006">
    <mc:Choice xmlns:p14="http://schemas.microsoft.com/office/powerpoint/2010/main" Requires="p14">
      <p:transition p14:dur="0" advTm="29208"/>
    </mc:Choice>
    <mc:Fallback>
      <p:transition xmlns:p14="http://schemas.microsoft.com/office/powerpoint/2010/main" advTm="2920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2712" y="1063115"/>
            <a:ext cx="1753149" cy="1542086"/>
            <a:chOff x="3112534" y="1118885"/>
            <a:chExt cx="1753149" cy="2056115"/>
          </a:xfrm>
        </p:grpSpPr>
        <p:pic>
          <p:nvPicPr>
            <p:cNvPr id="6" name="Picture 5" descr="old-couple-3.png"/>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804275" y="1745543"/>
              <a:ext cx="474205" cy="650240"/>
            </a:xfrm>
            <a:prstGeom prst="rect">
              <a:avLst/>
            </a:prstGeom>
          </p:spPr>
        </p:pic>
        <p:pic>
          <p:nvPicPr>
            <p:cNvPr id="9" name="Picture 8" descr="old-man-with-a-cane-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0000">
              <a:off x="3112534" y="1118885"/>
              <a:ext cx="730193" cy="650240"/>
            </a:xfrm>
            <a:prstGeom prst="rect">
              <a:avLst/>
            </a:prstGeom>
          </p:spPr>
        </p:pic>
        <p:pic>
          <p:nvPicPr>
            <p:cNvPr id="11" name="Picture 10" descr="old-woman-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9198" y="2309466"/>
              <a:ext cx="776485" cy="865534"/>
            </a:xfrm>
            <a:prstGeom prst="rect">
              <a:avLst/>
            </a:prstGeom>
          </p:spPr>
        </p:pic>
        <p:pic>
          <p:nvPicPr>
            <p:cNvPr id="12" name="Picture 11" descr="walk-3.png"/>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flipH="1">
              <a:off x="3116160" y="1706850"/>
              <a:ext cx="650240" cy="650240"/>
            </a:xfrm>
            <a:prstGeom prst="rect">
              <a:avLst/>
            </a:prstGeom>
          </p:spPr>
        </p:pic>
        <p:pic>
          <p:nvPicPr>
            <p:cNvPr id="14" name="Content Placeholder 5" descr="old-couple-2.png"/>
            <p:cNvPicPr>
              <a:picLocks noChangeAspect="1"/>
            </p:cNvPicPr>
            <p:nvPr/>
          </p:nvPicPr>
          <p:blipFill>
            <a:blip r:embed="rId9">
              <a:extLst>
                <a:ext uri="{28A0092B-C50C-407E-A947-70E740481C1C}">
                  <a14:useLocalDpi xmlns:a14="http://schemas.microsoft.com/office/drawing/2010/main" val="0"/>
                </a:ext>
              </a:extLst>
            </a:blip>
            <a:srcRect l="-40915" r="-40915"/>
            <a:stretch>
              <a:fillRect/>
            </a:stretch>
          </p:blipFill>
          <p:spPr>
            <a:xfrm>
              <a:off x="3259408" y="2424824"/>
              <a:ext cx="1131779" cy="622435"/>
            </a:xfrm>
            <a:prstGeom prst="rect">
              <a:avLst/>
            </a:prstGeom>
          </p:spPr>
        </p:pic>
      </p:grpSp>
      <p:grpSp>
        <p:nvGrpSpPr>
          <p:cNvPr id="16" name="Group 15"/>
          <p:cNvGrpSpPr/>
          <p:nvPr/>
        </p:nvGrpSpPr>
        <p:grpSpPr>
          <a:xfrm>
            <a:off x="4430271" y="644915"/>
            <a:ext cx="1933712" cy="1465968"/>
            <a:chOff x="3496418" y="781417"/>
            <a:chExt cx="1933712" cy="1954624"/>
          </a:xfrm>
        </p:grpSpPr>
        <p:pic>
          <p:nvPicPr>
            <p:cNvPr id="5" name="Picture 4" descr="old-woman-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6418" y="781417"/>
              <a:ext cx="756588" cy="995633"/>
            </a:xfrm>
            <a:prstGeom prst="rect">
              <a:avLst/>
            </a:prstGeom>
          </p:spPr>
        </p:pic>
        <p:pic>
          <p:nvPicPr>
            <p:cNvPr id="7" name="Picture 6" descr="old-couple-4.png"/>
            <p:cNvPicPr>
              <a:picLocks noChangeAspect="1"/>
            </p:cNvPicPr>
            <p:nvPr/>
          </p:nvPicPr>
          <p:blipFill rotWithShape="1">
            <a:blip r:embed="rId11">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4111757" y="1025765"/>
              <a:ext cx="558859" cy="650240"/>
            </a:xfrm>
            <a:prstGeom prst="rect">
              <a:avLst/>
            </a:prstGeom>
          </p:spPr>
        </p:pic>
        <p:pic>
          <p:nvPicPr>
            <p:cNvPr id="8" name="Picture 7" descr="old-man-with-a-cane-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698341" y="1632380"/>
              <a:ext cx="731789" cy="481225"/>
            </a:xfrm>
            <a:prstGeom prst="rect">
              <a:avLst/>
            </a:prstGeom>
          </p:spPr>
        </p:pic>
        <p:pic>
          <p:nvPicPr>
            <p:cNvPr id="10" name="Picture 9" descr="old-woman-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4284" y="1067185"/>
              <a:ext cx="678358" cy="678358"/>
            </a:xfrm>
            <a:prstGeom prst="rect">
              <a:avLst/>
            </a:prstGeom>
          </p:spPr>
        </p:pic>
        <p:pic>
          <p:nvPicPr>
            <p:cNvPr id="13" name="Content Placeholder 5" descr="old-couple-2.png"/>
            <p:cNvPicPr>
              <a:picLocks noChangeAspect="1"/>
            </p:cNvPicPr>
            <p:nvPr/>
          </p:nvPicPr>
          <p:blipFill rotWithShape="1">
            <a:blip r:embed="rId9">
              <a:biLevel thresh="50000"/>
              <a:extLst>
                <a:ext uri="{28A0092B-C50C-407E-A947-70E740481C1C}">
                  <a14:useLocalDpi xmlns:a14="http://schemas.microsoft.com/office/drawing/2010/main" val="0"/>
                </a:ext>
              </a:extLst>
            </a:blip>
            <a:srcRect l="42562" r="-40916"/>
            <a:stretch/>
          </p:blipFill>
          <p:spPr>
            <a:xfrm>
              <a:off x="4698342" y="2113606"/>
              <a:ext cx="612186"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195" y="1490250"/>
              <a:ext cx="623680" cy="829462"/>
            </a:xfrm>
            <a:prstGeom prst="rect">
              <a:avLst/>
            </a:prstGeom>
          </p:spPr>
        </p:pic>
      </p:grpSp>
      <p:sp>
        <p:nvSpPr>
          <p:cNvPr id="18" name="TextBox 17"/>
          <p:cNvSpPr txBox="1"/>
          <p:nvPr/>
        </p:nvSpPr>
        <p:spPr>
          <a:xfrm>
            <a:off x="4105468" y="1364858"/>
            <a:ext cx="651558" cy="707886"/>
          </a:xfrm>
          <a:prstGeom prst="rect">
            <a:avLst/>
          </a:prstGeom>
          <a:noFill/>
        </p:spPr>
        <p:txBody>
          <a:bodyPr wrap="square" rtlCol="0">
            <a:spAutoFit/>
          </a:bodyPr>
          <a:lstStyle/>
          <a:p>
            <a:r>
              <a:rPr lang="en-US" sz="4000" dirty="0" smtClean="0"/>
              <a:t>=</a:t>
            </a:r>
            <a:endParaRPr lang="en-US" sz="4000" dirty="0"/>
          </a:p>
        </p:txBody>
      </p:sp>
      <p:sp>
        <p:nvSpPr>
          <p:cNvPr id="2" name="TextBox 1"/>
          <p:cNvSpPr txBox="1"/>
          <p:nvPr/>
        </p:nvSpPr>
        <p:spPr>
          <a:xfrm>
            <a:off x="5029200" y="2647950"/>
            <a:ext cx="469900" cy="830997"/>
          </a:xfrm>
          <a:prstGeom prst="rect">
            <a:avLst/>
          </a:prstGeom>
          <a:noFill/>
        </p:spPr>
        <p:txBody>
          <a:bodyPr wrap="none" rtlCol="0">
            <a:spAutoFit/>
          </a:bodyPr>
          <a:lstStyle/>
          <a:p>
            <a:r>
              <a:rPr lang="en-US" sz="4800" b="1" dirty="0" smtClean="0"/>
              <a:t>?</a:t>
            </a:r>
            <a:endParaRPr lang="en-US" sz="4800" b="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1978758163"/>
      </p:ext>
    </p:extLst>
  </p:cSld>
  <p:clrMapOvr>
    <a:masterClrMapping/>
  </p:clrMapOvr>
  <mc:AlternateContent xmlns:mc="http://schemas.openxmlformats.org/markup-compatibility/2006" xmlns:p14="http://schemas.microsoft.com/office/powerpoint/2010/main">
    <mc:Choice Requires="p14">
      <p:transition p14:dur="0" advTm="3543"/>
    </mc:Choice>
    <mc:Fallback xmlns="">
      <p:transition xmlns:p14="http://schemas.microsoft.com/office/powerpoint/2010/main" advTm="35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62050" y="586063"/>
            <a:ext cx="2317596" cy="1795187"/>
            <a:chOff x="2135870" y="2466167"/>
            <a:chExt cx="2317596" cy="2393583"/>
          </a:xfrm>
        </p:grpSpPr>
        <p:pic>
          <p:nvPicPr>
            <p:cNvPr id="5" name="Picture 4"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754" y="2466167"/>
              <a:ext cx="756588" cy="995633"/>
            </a:xfrm>
            <a:prstGeom prst="rect">
              <a:avLst/>
            </a:prstGeom>
          </p:spPr>
        </p:pic>
        <p:pic>
          <p:nvPicPr>
            <p:cNvPr id="6" name="Picture 5"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2827611" y="3430293"/>
              <a:ext cx="474205" cy="650240"/>
            </a:xfrm>
            <a:prstGeom prst="rect">
              <a:avLst/>
            </a:prstGeom>
          </p:spPr>
        </p:pic>
        <p:pic>
          <p:nvPicPr>
            <p:cNvPr id="7" name="Picture 6" descr="old-couple-4.png"/>
            <p:cNvPicPr>
              <a:picLocks noChangeAspect="1"/>
            </p:cNvPicPr>
            <p:nvPr/>
          </p:nvPicPr>
          <p:blipFill rotWithShape="1">
            <a:blip r:embed="rId7">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3135093" y="2710515"/>
              <a:ext cx="558859" cy="650240"/>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21677" y="3317130"/>
              <a:ext cx="731789" cy="481225"/>
            </a:xfrm>
            <a:prstGeom prst="rect">
              <a:avLst/>
            </a:prstGeom>
          </p:spPr>
        </p:pic>
        <p:pic>
          <p:nvPicPr>
            <p:cNvPr id="9" name="Picture 8" descr="old-man-with-a-cane-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0000">
              <a:off x="2135870" y="2803635"/>
              <a:ext cx="730193" cy="650240"/>
            </a:xfrm>
            <a:prstGeom prst="rect">
              <a:avLst/>
            </a:prstGeom>
          </p:spPr>
        </p:pic>
        <p:pic>
          <p:nvPicPr>
            <p:cNvPr id="10" name="Picture 9"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7620" y="2751935"/>
              <a:ext cx="678358" cy="678358"/>
            </a:xfrm>
            <a:prstGeom prst="rect">
              <a:avLst/>
            </a:prstGeom>
          </p:spPr>
        </p:pic>
        <p:pic>
          <p:nvPicPr>
            <p:cNvPr id="11" name="Picture 10" descr="old-woman-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2534" y="3994216"/>
              <a:ext cx="776485" cy="865534"/>
            </a:xfrm>
            <a:prstGeom prst="rect">
              <a:avLst/>
            </a:prstGeom>
          </p:spPr>
        </p:pic>
        <p:pic>
          <p:nvPicPr>
            <p:cNvPr id="12" name="Picture 11" descr="walk-3.png"/>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flipH="1">
              <a:off x="2139496" y="3391600"/>
              <a:ext cx="650240" cy="650240"/>
            </a:xfrm>
            <a:prstGeom prst="rect">
              <a:avLst/>
            </a:prstGeom>
          </p:spPr>
        </p:pic>
        <p:pic>
          <p:nvPicPr>
            <p:cNvPr id="13" name="Content Placeholder 5" descr="old-couple-2.png"/>
            <p:cNvPicPr>
              <a:picLocks noChangeAspect="1"/>
            </p:cNvPicPr>
            <p:nvPr/>
          </p:nvPicPr>
          <p:blipFill rotWithShape="1">
            <a:blip r:embed="rId13">
              <a:biLevel thresh="50000"/>
              <a:extLst>
                <a:ext uri="{28A0092B-C50C-407E-A947-70E740481C1C}">
                  <a14:useLocalDpi xmlns:a14="http://schemas.microsoft.com/office/drawing/2010/main" val="0"/>
                </a:ext>
              </a:extLst>
            </a:blip>
            <a:srcRect l="42562" r="-40916"/>
            <a:stretch/>
          </p:blipFill>
          <p:spPr>
            <a:xfrm>
              <a:off x="3721678" y="3798356"/>
              <a:ext cx="612186" cy="622435"/>
            </a:xfrm>
            <a:prstGeom prst="rect">
              <a:avLst/>
            </a:prstGeom>
          </p:spPr>
        </p:pic>
        <p:pic>
          <p:nvPicPr>
            <p:cNvPr id="14" name="Content Placeholder 5" descr="old-couple-2.png"/>
            <p:cNvPicPr>
              <a:picLocks noChangeAspect="1"/>
            </p:cNvPicPr>
            <p:nvPr/>
          </p:nvPicPr>
          <p:blipFill>
            <a:blip r:embed="rId13">
              <a:extLst>
                <a:ext uri="{28A0092B-C50C-407E-A947-70E740481C1C}">
                  <a14:useLocalDpi xmlns:a14="http://schemas.microsoft.com/office/drawing/2010/main" val="0"/>
                </a:ext>
              </a:extLst>
            </a:blip>
            <a:srcRect l="-40915" r="-40915"/>
            <a:stretch>
              <a:fillRect/>
            </a:stretch>
          </p:blipFill>
          <p:spPr>
            <a:xfrm>
              <a:off x="2282744" y="4109574"/>
              <a:ext cx="1131779"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2531" y="3175000"/>
              <a:ext cx="623680" cy="829462"/>
            </a:xfrm>
            <a:prstGeom prst="rect">
              <a:avLst/>
            </a:prstGeom>
          </p:spPr>
        </p:pic>
      </p:grpSp>
      <p:pic>
        <p:nvPicPr>
          <p:cNvPr id="18" name="Picture 17"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604351" y="3336476"/>
            <a:ext cx="474205" cy="487680"/>
          </a:xfrm>
          <a:prstGeom prst="rect">
            <a:avLst/>
          </a:prstGeom>
        </p:spPr>
      </p:pic>
      <p:pic>
        <p:nvPicPr>
          <p:cNvPr id="17" name="Picture 16"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261" y="2795310"/>
            <a:ext cx="756588" cy="746725"/>
          </a:xfrm>
          <a:prstGeom prst="rect">
            <a:avLst/>
          </a:prstGeom>
        </p:spPr>
      </p:pic>
      <p:pic>
        <p:nvPicPr>
          <p:cNvPr id="20" name="Picture 19"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62477" y="3457163"/>
            <a:ext cx="731789" cy="360919"/>
          </a:xfrm>
          <a:prstGeom prst="rect">
            <a:avLst/>
          </a:prstGeom>
        </p:spPr>
      </p:pic>
      <p:pic>
        <p:nvPicPr>
          <p:cNvPr id="21" name="Picture 20" descr="old-man-with-a-cane-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0000">
            <a:off x="1900299" y="3212408"/>
            <a:ext cx="730193" cy="487680"/>
          </a:xfrm>
          <a:prstGeom prst="rect">
            <a:avLst/>
          </a:prstGeom>
        </p:spPr>
      </p:pic>
      <p:pic>
        <p:nvPicPr>
          <p:cNvPr id="22" name="Picture 21"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8419" y="3033266"/>
            <a:ext cx="678358" cy="508769"/>
          </a:xfrm>
          <a:prstGeom prst="rect">
            <a:avLst/>
          </a:prstGeom>
        </p:spPr>
      </p:pic>
      <p:pic>
        <p:nvPicPr>
          <p:cNvPr id="23" name="Picture 22" descr="old-woman-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9296" y="3217459"/>
            <a:ext cx="776485" cy="649151"/>
          </a:xfrm>
          <a:prstGeom prst="rect">
            <a:avLst/>
          </a:prstGeom>
        </p:spPr>
      </p:pic>
      <p:pic>
        <p:nvPicPr>
          <p:cNvPr id="31" name="Picture 30" descr="old-couple-4.png"/>
          <p:cNvPicPr>
            <a:picLocks noChangeAspect="1"/>
          </p:cNvPicPr>
          <p:nvPr/>
        </p:nvPicPr>
        <p:blipFill rotWithShape="1">
          <a:blip r:embed="rId7">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6004766" y="2978681"/>
            <a:ext cx="611310" cy="533450"/>
          </a:xfrm>
          <a:prstGeom prst="rect">
            <a:avLst/>
          </a:prstGeom>
        </p:spPr>
      </p:pic>
      <p:pic>
        <p:nvPicPr>
          <p:cNvPr id="36" name="Picture 35" descr="walk-3.png"/>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flipH="1">
            <a:off x="5679646" y="3330970"/>
            <a:ext cx="650240" cy="487680"/>
          </a:xfrm>
          <a:prstGeom prst="rect">
            <a:avLst/>
          </a:prstGeom>
        </p:spPr>
      </p:pic>
      <p:pic>
        <p:nvPicPr>
          <p:cNvPr id="37" name="Content Placeholder 5" descr="old-couple-2.png"/>
          <p:cNvPicPr>
            <a:picLocks noChangeAspect="1"/>
          </p:cNvPicPr>
          <p:nvPr/>
        </p:nvPicPr>
        <p:blipFill rotWithShape="1">
          <a:blip r:embed="rId13">
            <a:biLevel thresh="50000"/>
            <a:extLst>
              <a:ext uri="{28A0092B-C50C-407E-A947-70E740481C1C}">
                <a14:useLocalDpi xmlns:a14="http://schemas.microsoft.com/office/drawing/2010/main" val="0"/>
              </a:ext>
            </a:extLst>
          </a:blip>
          <a:srcRect l="42562" r="-40916"/>
          <a:stretch/>
        </p:blipFill>
        <p:spPr>
          <a:xfrm>
            <a:off x="6888905" y="3222973"/>
            <a:ext cx="612186" cy="466826"/>
          </a:xfrm>
          <a:prstGeom prst="rect">
            <a:avLst/>
          </a:prstGeom>
        </p:spPr>
      </p:pic>
      <p:pic>
        <p:nvPicPr>
          <p:cNvPr id="38" name="Content Placeholder 5" descr="old-couple-2.png"/>
          <p:cNvPicPr>
            <a:picLocks noChangeAspect="1"/>
          </p:cNvPicPr>
          <p:nvPr/>
        </p:nvPicPr>
        <p:blipFill>
          <a:blip r:embed="rId13">
            <a:extLst>
              <a:ext uri="{28A0092B-C50C-407E-A947-70E740481C1C}">
                <a14:useLocalDpi xmlns:a14="http://schemas.microsoft.com/office/drawing/2010/main" val="0"/>
              </a:ext>
            </a:extLst>
          </a:blip>
          <a:srcRect l="-40915" r="-40915"/>
          <a:stretch>
            <a:fillRect/>
          </a:stretch>
        </p:blipFill>
        <p:spPr>
          <a:xfrm>
            <a:off x="6004766" y="3569140"/>
            <a:ext cx="1131779" cy="466826"/>
          </a:xfrm>
          <a:prstGeom prst="rect">
            <a:avLst/>
          </a:prstGeom>
        </p:spPr>
      </p:pic>
      <p:pic>
        <p:nvPicPr>
          <p:cNvPr id="39" name="Picture 38"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8953" y="3033266"/>
            <a:ext cx="623680" cy="622097"/>
          </a:xfrm>
          <a:prstGeom prst="rect">
            <a:avLst/>
          </a:prstGeom>
        </p:spPr>
      </p:pic>
      <p:sp>
        <p:nvSpPr>
          <p:cNvPr id="40" name="Right Arrow 39"/>
          <p:cNvSpPr/>
          <p:nvPr/>
        </p:nvSpPr>
        <p:spPr>
          <a:xfrm rot="8205829">
            <a:off x="2404789" y="2497362"/>
            <a:ext cx="1277515" cy="24036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2974765">
            <a:off x="4992477" y="2490987"/>
            <a:ext cx="958136" cy="320485"/>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432977" y="4091225"/>
            <a:ext cx="2070887" cy="369332"/>
          </a:xfrm>
          <a:prstGeom prst="rect">
            <a:avLst/>
          </a:prstGeom>
          <a:noFill/>
        </p:spPr>
        <p:txBody>
          <a:bodyPr wrap="none" rtlCol="0">
            <a:spAutoFit/>
          </a:bodyPr>
          <a:lstStyle/>
          <a:p>
            <a:r>
              <a:rPr lang="en-US" dirty="0" smtClean="0"/>
              <a:t>Experimental Group</a:t>
            </a:r>
            <a:endParaRPr lang="en-US" dirty="0"/>
          </a:p>
        </p:txBody>
      </p:sp>
      <p:sp>
        <p:nvSpPr>
          <p:cNvPr id="3" name="TextBox 2"/>
          <p:cNvSpPr txBox="1"/>
          <p:nvPr/>
        </p:nvSpPr>
        <p:spPr>
          <a:xfrm>
            <a:off x="3807250" y="2560304"/>
            <a:ext cx="1147557" cy="369332"/>
          </a:xfrm>
          <a:prstGeom prst="rect">
            <a:avLst/>
          </a:prstGeom>
          <a:noFill/>
        </p:spPr>
        <p:txBody>
          <a:bodyPr wrap="none" rtlCol="0">
            <a:spAutoFit/>
          </a:bodyPr>
          <a:lstStyle/>
          <a:p>
            <a:r>
              <a:rPr lang="en-US" dirty="0" smtClean="0"/>
              <a:t>Self-select</a:t>
            </a:r>
            <a:endParaRPr lang="en-US" dirty="0"/>
          </a:p>
        </p:txBody>
      </p:sp>
      <p:sp>
        <p:nvSpPr>
          <p:cNvPr id="32" name="TextBox 31"/>
          <p:cNvSpPr txBox="1"/>
          <p:nvPr/>
        </p:nvSpPr>
        <p:spPr>
          <a:xfrm>
            <a:off x="5827076" y="4094976"/>
            <a:ext cx="1525816" cy="369332"/>
          </a:xfrm>
          <a:prstGeom prst="rect">
            <a:avLst/>
          </a:prstGeom>
          <a:noFill/>
        </p:spPr>
        <p:txBody>
          <a:bodyPr wrap="none" rtlCol="0">
            <a:spAutoFit/>
          </a:bodyPr>
          <a:lstStyle/>
          <a:p>
            <a:r>
              <a:rPr lang="en-US" dirty="0" smtClean="0"/>
              <a:t>Control Group</a:t>
            </a:r>
            <a:endParaRPr lang="en-US" dirty="0"/>
          </a:p>
        </p:txBody>
      </p:sp>
      <p:pic>
        <p:nvPicPr>
          <p:cNvPr id="19" name="Sou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1392878461"/>
      </p:ext>
    </p:extLst>
  </p:cSld>
  <p:clrMapOvr>
    <a:masterClrMapping/>
  </p:clrMapOvr>
  <mc:AlternateContent xmlns:mc="http://schemas.openxmlformats.org/markup-compatibility/2006" xmlns:p14="http://schemas.microsoft.com/office/powerpoint/2010/main">
    <mc:Choice Requires="p14">
      <p:transition p14:dur="0" advTm="16361"/>
    </mc:Choice>
    <mc:Fallback xmlns="">
      <p:transition xmlns:p14="http://schemas.microsoft.com/office/powerpoint/2010/main" advTm="1636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62050" y="586063"/>
            <a:ext cx="2317596" cy="1795187"/>
            <a:chOff x="2135870" y="2466167"/>
            <a:chExt cx="2317596" cy="2393583"/>
          </a:xfrm>
        </p:grpSpPr>
        <p:pic>
          <p:nvPicPr>
            <p:cNvPr id="5" name="Picture 4"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754" y="2466167"/>
              <a:ext cx="756588" cy="995633"/>
            </a:xfrm>
            <a:prstGeom prst="rect">
              <a:avLst/>
            </a:prstGeom>
          </p:spPr>
        </p:pic>
        <p:pic>
          <p:nvPicPr>
            <p:cNvPr id="6" name="Picture 5"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2827611" y="3430293"/>
              <a:ext cx="474205" cy="650240"/>
            </a:xfrm>
            <a:prstGeom prst="rect">
              <a:avLst/>
            </a:prstGeom>
          </p:spPr>
        </p:pic>
        <p:pic>
          <p:nvPicPr>
            <p:cNvPr id="7" name="Picture 6" descr="old-couple-4.png"/>
            <p:cNvPicPr>
              <a:picLocks noChangeAspect="1"/>
            </p:cNvPicPr>
            <p:nvPr/>
          </p:nvPicPr>
          <p:blipFill rotWithShape="1">
            <a:blip r:embed="rId7">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3135093" y="2710515"/>
              <a:ext cx="558859" cy="650240"/>
            </a:xfrm>
            <a:prstGeom prst="rect">
              <a:avLst/>
            </a:prstGeom>
          </p:spPr>
        </p:pic>
        <p:pic>
          <p:nvPicPr>
            <p:cNvPr id="8" name="Picture 7"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21677" y="3317130"/>
              <a:ext cx="731789" cy="481225"/>
            </a:xfrm>
            <a:prstGeom prst="rect">
              <a:avLst/>
            </a:prstGeom>
          </p:spPr>
        </p:pic>
        <p:pic>
          <p:nvPicPr>
            <p:cNvPr id="9" name="Picture 8" descr="old-man-with-a-cane-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0000">
              <a:off x="2135870" y="2803635"/>
              <a:ext cx="730193" cy="650240"/>
            </a:xfrm>
            <a:prstGeom prst="rect">
              <a:avLst/>
            </a:prstGeom>
          </p:spPr>
        </p:pic>
        <p:pic>
          <p:nvPicPr>
            <p:cNvPr id="10" name="Picture 9"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7620" y="2751935"/>
              <a:ext cx="678358" cy="678358"/>
            </a:xfrm>
            <a:prstGeom prst="rect">
              <a:avLst/>
            </a:prstGeom>
          </p:spPr>
        </p:pic>
        <p:pic>
          <p:nvPicPr>
            <p:cNvPr id="11" name="Picture 10" descr="old-woman-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2534" y="3994216"/>
              <a:ext cx="776485" cy="865534"/>
            </a:xfrm>
            <a:prstGeom prst="rect">
              <a:avLst/>
            </a:prstGeom>
          </p:spPr>
        </p:pic>
        <p:pic>
          <p:nvPicPr>
            <p:cNvPr id="12" name="Picture 11" descr="walk-3.png"/>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flipH="1">
              <a:off x="2139496" y="3391600"/>
              <a:ext cx="650240" cy="650240"/>
            </a:xfrm>
            <a:prstGeom prst="rect">
              <a:avLst/>
            </a:prstGeom>
          </p:spPr>
        </p:pic>
        <p:pic>
          <p:nvPicPr>
            <p:cNvPr id="13" name="Content Placeholder 5" descr="old-couple-2.png"/>
            <p:cNvPicPr>
              <a:picLocks noChangeAspect="1"/>
            </p:cNvPicPr>
            <p:nvPr/>
          </p:nvPicPr>
          <p:blipFill rotWithShape="1">
            <a:blip r:embed="rId13">
              <a:biLevel thresh="50000"/>
              <a:extLst>
                <a:ext uri="{28A0092B-C50C-407E-A947-70E740481C1C}">
                  <a14:useLocalDpi xmlns:a14="http://schemas.microsoft.com/office/drawing/2010/main" val="0"/>
                </a:ext>
              </a:extLst>
            </a:blip>
            <a:srcRect l="42562" r="-40916"/>
            <a:stretch/>
          </p:blipFill>
          <p:spPr>
            <a:xfrm>
              <a:off x="3721678" y="3798356"/>
              <a:ext cx="612186" cy="622435"/>
            </a:xfrm>
            <a:prstGeom prst="rect">
              <a:avLst/>
            </a:prstGeom>
          </p:spPr>
        </p:pic>
        <p:pic>
          <p:nvPicPr>
            <p:cNvPr id="14" name="Content Placeholder 5" descr="old-couple-2.png"/>
            <p:cNvPicPr>
              <a:picLocks noChangeAspect="1"/>
            </p:cNvPicPr>
            <p:nvPr/>
          </p:nvPicPr>
          <p:blipFill>
            <a:blip r:embed="rId13">
              <a:extLst>
                <a:ext uri="{28A0092B-C50C-407E-A947-70E740481C1C}">
                  <a14:useLocalDpi xmlns:a14="http://schemas.microsoft.com/office/drawing/2010/main" val="0"/>
                </a:ext>
              </a:extLst>
            </a:blip>
            <a:srcRect l="-40915" r="-40915"/>
            <a:stretch>
              <a:fillRect/>
            </a:stretch>
          </p:blipFill>
          <p:spPr>
            <a:xfrm>
              <a:off x="2282744" y="4109574"/>
              <a:ext cx="1131779" cy="622435"/>
            </a:xfrm>
            <a:prstGeom prst="rect">
              <a:avLst/>
            </a:prstGeom>
          </p:spPr>
        </p:pic>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2531" y="3175000"/>
              <a:ext cx="623680" cy="829462"/>
            </a:xfrm>
            <a:prstGeom prst="rect">
              <a:avLst/>
            </a:prstGeom>
          </p:spPr>
        </p:pic>
      </p:grpSp>
      <p:pic>
        <p:nvPicPr>
          <p:cNvPr id="18" name="Picture 17" descr="old-couple-3.p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604351" y="3336476"/>
            <a:ext cx="474205" cy="487680"/>
          </a:xfrm>
          <a:prstGeom prst="rect">
            <a:avLst/>
          </a:prstGeom>
        </p:spPr>
      </p:pic>
      <p:pic>
        <p:nvPicPr>
          <p:cNvPr id="17" name="Picture 16" descr="old-woma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261" y="2795310"/>
            <a:ext cx="756588" cy="746725"/>
          </a:xfrm>
          <a:prstGeom prst="rect">
            <a:avLst/>
          </a:prstGeom>
        </p:spPr>
      </p:pic>
      <p:pic>
        <p:nvPicPr>
          <p:cNvPr id="20" name="Picture 19" descr="old-man-with-a-ca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62477" y="3457163"/>
            <a:ext cx="731789" cy="360919"/>
          </a:xfrm>
          <a:prstGeom prst="rect">
            <a:avLst/>
          </a:prstGeom>
        </p:spPr>
      </p:pic>
      <p:pic>
        <p:nvPicPr>
          <p:cNvPr id="21" name="Picture 20" descr="old-man-with-a-cane-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0000">
            <a:off x="1900299" y="3212408"/>
            <a:ext cx="730193" cy="487680"/>
          </a:xfrm>
          <a:prstGeom prst="rect">
            <a:avLst/>
          </a:prstGeom>
        </p:spPr>
      </p:pic>
      <p:pic>
        <p:nvPicPr>
          <p:cNvPr id="22" name="Picture 21"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8419" y="3033266"/>
            <a:ext cx="678358" cy="508769"/>
          </a:xfrm>
          <a:prstGeom prst="rect">
            <a:avLst/>
          </a:prstGeom>
        </p:spPr>
      </p:pic>
      <p:pic>
        <p:nvPicPr>
          <p:cNvPr id="23" name="Picture 22" descr="old-woman-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9296" y="3217459"/>
            <a:ext cx="776485" cy="649151"/>
          </a:xfrm>
          <a:prstGeom prst="rect">
            <a:avLst/>
          </a:prstGeom>
        </p:spPr>
      </p:pic>
      <p:pic>
        <p:nvPicPr>
          <p:cNvPr id="31" name="Picture 30" descr="old-couple-4.png"/>
          <p:cNvPicPr>
            <a:picLocks noChangeAspect="1"/>
          </p:cNvPicPr>
          <p:nvPr/>
        </p:nvPicPr>
        <p:blipFill rotWithShape="1">
          <a:blip r:embed="rId7">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6004766" y="2978681"/>
            <a:ext cx="611310" cy="533450"/>
          </a:xfrm>
          <a:prstGeom prst="rect">
            <a:avLst/>
          </a:prstGeom>
        </p:spPr>
      </p:pic>
      <p:pic>
        <p:nvPicPr>
          <p:cNvPr id="36" name="Picture 35" descr="walk-3.png"/>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flipH="1">
            <a:off x="5679646" y="3330970"/>
            <a:ext cx="650240" cy="487680"/>
          </a:xfrm>
          <a:prstGeom prst="rect">
            <a:avLst/>
          </a:prstGeom>
        </p:spPr>
      </p:pic>
      <p:pic>
        <p:nvPicPr>
          <p:cNvPr id="37" name="Content Placeholder 5" descr="old-couple-2.png"/>
          <p:cNvPicPr>
            <a:picLocks noChangeAspect="1"/>
          </p:cNvPicPr>
          <p:nvPr/>
        </p:nvPicPr>
        <p:blipFill rotWithShape="1">
          <a:blip r:embed="rId13">
            <a:biLevel thresh="50000"/>
            <a:extLst>
              <a:ext uri="{28A0092B-C50C-407E-A947-70E740481C1C}">
                <a14:useLocalDpi xmlns:a14="http://schemas.microsoft.com/office/drawing/2010/main" val="0"/>
              </a:ext>
            </a:extLst>
          </a:blip>
          <a:srcRect l="42562" r="-40916"/>
          <a:stretch/>
        </p:blipFill>
        <p:spPr>
          <a:xfrm>
            <a:off x="6888905" y="3222973"/>
            <a:ext cx="612186" cy="466826"/>
          </a:xfrm>
          <a:prstGeom prst="rect">
            <a:avLst/>
          </a:prstGeom>
        </p:spPr>
      </p:pic>
      <p:pic>
        <p:nvPicPr>
          <p:cNvPr id="38" name="Content Placeholder 5" descr="old-couple-2.png"/>
          <p:cNvPicPr>
            <a:picLocks noChangeAspect="1"/>
          </p:cNvPicPr>
          <p:nvPr/>
        </p:nvPicPr>
        <p:blipFill>
          <a:blip r:embed="rId13">
            <a:extLst>
              <a:ext uri="{28A0092B-C50C-407E-A947-70E740481C1C}">
                <a14:useLocalDpi xmlns:a14="http://schemas.microsoft.com/office/drawing/2010/main" val="0"/>
              </a:ext>
            </a:extLst>
          </a:blip>
          <a:srcRect l="-40915" r="-40915"/>
          <a:stretch>
            <a:fillRect/>
          </a:stretch>
        </p:blipFill>
        <p:spPr>
          <a:xfrm>
            <a:off x="6004766" y="3569140"/>
            <a:ext cx="1131779" cy="466826"/>
          </a:xfrm>
          <a:prstGeom prst="rect">
            <a:avLst/>
          </a:prstGeom>
        </p:spPr>
      </p:pic>
      <p:pic>
        <p:nvPicPr>
          <p:cNvPr id="39" name="Picture 38"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8953" y="3033266"/>
            <a:ext cx="623680" cy="622097"/>
          </a:xfrm>
          <a:prstGeom prst="rect">
            <a:avLst/>
          </a:prstGeom>
        </p:spPr>
      </p:pic>
      <p:sp>
        <p:nvSpPr>
          <p:cNvPr id="40" name="Right Arrow 39"/>
          <p:cNvSpPr/>
          <p:nvPr/>
        </p:nvSpPr>
        <p:spPr>
          <a:xfrm rot="8205829">
            <a:off x="2404789" y="2497362"/>
            <a:ext cx="1277515" cy="240364"/>
          </a:xfrm>
          <a:prstGeom prst="rightArrow">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2974765">
            <a:off x="4992477" y="2490987"/>
            <a:ext cx="958136" cy="320485"/>
          </a:xfrm>
          <a:prstGeom prst="rightArrow">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394266" y="2756267"/>
            <a:ext cx="1954381" cy="369332"/>
          </a:xfrm>
          <a:prstGeom prst="rect">
            <a:avLst/>
          </a:prstGeom>
          <a:noFill/>
        </p:spPr>
        <p:txBody>
          <a:bodyPr wrap="none" rtlCol="0">
            <a:spAutoFit/>
          </a:bodyPr>
          <a:lstStyle/>
          <a:p>
            <a:r>
              <a:rPr lang="en-US" dirty="0" smtClean="0"/>
              <a:t>Researcher assigns</a:t>
            </a:r>
            <a:endParaRPr lang="en-US" dirty="0"/>
          </a:p>
        </p:txBody>
      </p:sp>
      <p:sp>
        <p:nvSpPr>
          <p:cNvPr id="32" name="TextBox 31"/>
          <p:cNvSpPr txBox="1"/>
          <p:nvPr/>
        </p:nvSpPr>
        <p:spPr>
          <a:xfrm>
            <a:off x="1432977" y="4091225"/>
            <a:ext cx="2070887" cy="369332"/>
          </a:xfrm>
          <a:prstGeom prst="rect">
            <a:avLst/>
          </a:prstGeom>
          <a:noFill/>
        </p:spPr>
        <p:txBody>
          <a:bodyPr wrap="none" rtlCol="0">
            <a:spAutoFit/>
          </a:bodyPr>
          <a:lstStyle/>
          <a:p>
            <a:r>
              <a:rPr lang="en-US" dirty="0" smtClean="0"/>
              <a:t>Experimental Group</a:t>
            </a:r>
            <a:endParaRPr lang="en-US" dirty="0"/>
          </a:p>
        </p:txBody>
      </p:sp>
      <p:sp>
        <p:nvSpPr>
          <p:cNvPr id="33" name="TextBox 32"/>
          <p:cNvSpPr txBox="1"/>
          <p:nvPr/>
        </p:nvSpPr>
        <p:spPr>
          <a:xfrm>
            <a:off x="5896836" y="4104352"/>
            <a:ext cx="1525816" cy="369332"/>
          </a:xfrm>
          <a:prstGeom prst="rect">
            <a:avLst/>
          </a:prstGeom>
          <a:noFill/>
        </p:spPr>
        <p:txBody>
          <a:bodyPr wrap="none" rtlCol="0">
            <a:spAutoFit/>
          </a:bodyPr>
          <a:lstStyle/>
          <a:p>
            <a:r>
              <a:rPr lang="en-US" dirty="0" smtClean="0"/>
              <a:t>Control Group</a:t>
            </a:r>
            <a:endParaRPr lang="en-US" dirty="0"/>
          </a:p>
        </p:txBody>
      </p:sp>
      <p:pic>
        <p:nvPicPr>
          <p:cNvPr id="19" name="Sou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279579682"/>
      </p:ext>
    </p:extLst>
  </p:cSld>
  <p:clrMapOvr>
    <a:masterClrMapping/>
  </p:clrMapOvr>
  <mc:AlternateContent xmlns:mc="http://schemas.openxmlformats.org/markup-compatibility/2006" xmlns:p14="http://schemas.microsoft.com/office/powerpoint/2010/main">
    <mc:Choice Requires="p14">
      <p:transition p14:dur="0" advTm="22774"/>
    </mc:Choice>
    <mc:Fallback xmlns="">
      <p:transition xmlns:p14="http://schemas.microsoft.com/office/powerpoint/2010/main" advTm="227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398294" y="1378006"/>
            <a:ext cx="3329104" cy="1930839"/>
            <a:chOff x="3046015" y="781417"/>
            <a:chExt cx="2384115" cy="2393583"/>
          </a:xfrm>
        </p:grpSpPr>
        <p:pic>
          <p:nvPicPr>
            <p:cNvPr id="12" name="Picture 11" descr="walk-3.png"/>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flipH="1">
              <a:off x="3116160" y="1706850"/>
              <a:ext cx="650240" cy="650240"/>
            </a:xfrm>
            <a:prstGeom prst="rect">
              <a:avLst/>
            </a:prstGeom>
          </p:spPr>
        </p:pic>
        <p:grpSp>
          <p:nvGrpSpPr>
            <p:cNvPr id="35" name="Group 34"/>
            <p:cNvGrpSpPr/>
            <p:nvPr/>
          </p:nvGrpSpPr>
          <p:grpSpPr>
            <a:xfrm>
              <a:off x="3259408" y="2424824"/>
              <a:ext cx="1131779" cy="637259"/>
              <a:chOff x="3259408" y="2424824"/>
              <a:chExt cx="1131779" cy="637259"/>
            </a:xfrm>
          </p:grpSpPr>
          <p:pic>
            <p:nvPicPr>
              <p:cNvPr id="14" name="Content Placeholder 5" descr="old-couple-2.png"/>
              <p:cNvPicPr>
                <a:picLocks noChangeAspect="1"/>
              </p:cNvPicPr>
              <p:nvPr/>
            </p:nvPicPr>
            <p:blipFill>
              <a:blip r:embed="rId6">
                <a:extLst>
                  <a:ext uri="{28A0092B-C50C-407E-A947-70E740481C1C}">
                    <a14:useLocalDpi xmlns:a14="http://schemas.microsoft.com/office/drawing/2010/main" val="0"/>
                  </a:ext>
                </a:extLst>
              </a:blip>
              <a:srcRect l="-40915" r="-40915"/>
              <a:stretch>
                <a:fillRect/>
              </a:stretch>
            </p:blipFill>
            <p:spPr>
              <a:xfrm>
                <a:off x="3259408" y="2424824"/>
                <a:ext cx="1131779" cy="622435"/>
              </a:xfrm>
              <a:prstGeom prst="rect">
                <a:avLst/>
              </a:prstGeom>
            </p:spPr>
          </p:pic>
          <p:sp>
            <p:nvSpPr>
              <p:cNvPr id="2" name="TextBox 1"/>
              <p:cNvSpPr txBox="1"/>
              <p:nvPr/>
            </p:nvSpPr>
            <p:spPr>
              <a:xfrm>
                <a:off x="3857757" y="2604237"/>
                <a:ext cx="254000" cy="457846"/>
              </a:xfrm>
              <a:prstGeom prst="rect">
                <a:avLst/>
              </a:prstGeom>
              <a:noFill/>
            </p:spPr>
            <p:txBody>
              <a:bodyPr wrap="square" rtlCol="0">
                <a:spAutoFit/>
              </a:bodyPr>
              <a:lstStyle/>
              <a:p>
                <a:r>
                  <a:rPr lang="en-US" b="1" dirty="0" smtClean="0"/>
                  <a:t>1</a:t>
                </a:r>
                <a:endParaRPr lang="en-US" b="1" dirty="0"/>
              </a:p>
            </p:txBody>
          </p:sp>
          <p:sp>
            <p:nvSpPr>
              <p:cNvPr id="16" name="TextBox 15"/>
              <p:cNvSpPr txBox="1"/>
              <p:nvPr/>
            </p:nvSpPr>
            <p:spPr>
              <a:xfrm>
                <a:off x="3594321" y="2581328"/>
                <a:ext cx="307857" cy="457846"/>
              </a:xfrm>
              <a:prstGeom prst="rect">
                <a:avLst/>
              </a:prstGeom>
              <a:noFill/>
            </p:spPr>
            <p:txBody>
              <a:bodyPr wrap="square" rtlCol="0">
                <a:spAutoFit/>
              </a:bodyPr>
              <a:lstStyle/>
              <a:p>
                <a:r>
                  <a:rPr lang="en-US" b="1" dirty="0" smtClean="0"/>
                  <a:t>2</a:t>
                </a:r>
                <a:endParaRPr lang="en-US" b="1" dirty="0"/>
              </a:p>
            </p:txBody>
          </p:sp>
        </p:grpSp>
        <p:sp>
          <p:nvSpPr>
            <p:cNvPr id="17" name="TextBox 16"/>
            <p:cNvSpPr txBox="1"/>
            <p:nvPr/>
          </p:nvSpPr>
          <p:spPr>
            <a:xfrm>
              <a:off x="3391813" y="1940134"/>
              <a:ext cx="423911" cy="457846"/>
            </a:xfrm>
            <a:prstGeom prst="rect">
              <a:avLst/>
            </a:prstGeom>
            <a:noFill/>
          </p:spPr>
          <p:txBody>
            <a:bodyPr wrap="square" rtlCol="0">
              <a:spAutoFit/>
            </a:bodyPr>
            <a:lstStyle/>
            <a:p>
              <a:r>
                <a:rPr lang="en-US" b="1" dirty="0">
                  <a:solidFill>
                    <a:schemeClr val="bg1"/>
                  </a:solidFill>
                </a:rPr>
                <a:t> </a:t>
              </a:r>
              <a:r>
                <a:rPr lang="en-US" b="1" dirty="0" smtClean="0">
                  <a:solidFill>
                    <a:schemeClr val="bg1"/>
                  </a:solidFill>
                </a:rPr>
                <a:t> 3</a:t>
              </a:r>
              <a:endParaRPr lang="en-US" b="1" dirty="0">
                <a:solidFill>
                  <a:schemeClr val="bg1"/>
                </a:solidFill>
              </a:endParaRPr>
            </a:p>
          </p:txBody>
        </p:sp>
        <p:grpSp>
          <p:nvGrpSpPr>
            <p:cNvPr id="27" name="Group 26"/>
            <p:cNvGrpSpPr/>
            <p:nvPr/>
          </p:nvGrpSpPr>
          <p:grpSpPr>
            <a:xfrm>
              <a:off x="3046015" y="1110764"/>
              <a:ext cx="730193" cy="656133"/>
              <a:chOff x="3112534" y="1118885"/>
              <a:chExt cx="730193" cy="656133"/>
            </a:xfrm>
          </p:grpSpPr>
          <p:pic>
            <p:nvPicPr>
              <p:cNvPr id="9" name="Picture 8" descr="old-man-with-a-can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0000">
                <a:off x="3112534" y="1118885"/>
                <a:ext cx="730193" cy="650240"/>
              </a:xfrm>
              <a:prstGeom prst="rect">
                <a:avLst/>
              </a:prstGeom>
            </p:spPr>
          </p:pic>
          <p:sp>
            <p:nvSpPr>
              <p:cNvPr id="18" name="TextBox 17"/>
              <p:cNvSpPr txBox="1"/>
              <p:nvPr/>
            </p:nvSpPr>
            <p:spPr>
              <a:xfrm>
                <a:off x="3409008" y="1317172"/>
                <a:ext cx="307857" cy="457846"/>
              </a:xfrm>
              <a:prstGeom prst="rect">
                <a:avLst/>
              </a:prstGeom>
              <a:noFill/>
            </p:spPr>
            <p:txBody>
              <a:bodyPr wrap="square" rtlCol="0">
                <a:spAutoFit/>
              </a:bodyPr>
              <a:lstStyle/>
              <a:p>
                <a:r>
                  <a:rPr lang="en-US" b="1" dirty="0"/>
                  <a:t>4</a:t>
                </a:r>
              </a:p>
            </p:txBody>
          </p:sp>
        </p:grpSp>
        <p:grpSp>
          <p:nvGrpSpPr>
            <p:cNvPr id="28" name="Group 27"/>
            <p:cNvGrpSpPr/>
            <p:nvPr/>
          </p:nvGrpSpPr>
          <p:grpSpPr>
            <a:xfrm>
              <a:off x="3496418" y="781417"/>
              <a:ext cx="756588" cy="995633"/>
              <a:chOff x="3496418" y="781417"/>
              <a:chExt cx="756588" cy="995633"/>
            </a:xfrm>
          </p:grpSpPr>
          <p:pic>
            <p:nvPicPr>
              <p:cNvPr id="5" name="Picture 4" descr="old-woman-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6418" y="781417"/>
                <a:ext cx="756588" cy="995633"/>
              </a:xfrm>
              <a:prstGeom prst="rect">
                <a:avLst/>
              </a:prstGeom>
            </p:spPr>
          </p:pic>
          <p:sp>
            <p:nvSpPr>
              <p:cNvPr id="19" name="TextBox 18"/>
              <p:cNvSpPr txBox="1"/>
              <p:nvPr/>
            </p:nvSpPr>
            <p:spPr>
              <a:xfrm>
                <a:off x="3838231" y="1169517"/>
                <a:ext cx="190409" cy="457846"/>
              </a:xfrm>
              <a:prstGeom prst="rect">
                <a:avLst/>
              </a:prstGeom>
              <a:noFill/>
            </p:spPr>
            <p:txBody>
              <a:bodyPr wrap="square" rtlCol="0">
                <a:spAutoFit/>
              </a:bodyPr>
              <a:lstStyle/>
              <a:p>
                <a:r>
                  <a:rPr lang="en-US" b="1" dirty="0"/>
                  <a:t>5</a:t>
                </a:r>
              </a:p>
            </p:txBody>
          </p:sp>
        </p:grpSp>
        <p:grpSp>
          <p:nvGrpSpPr>
            <p:cNvPr id="29" name="Group 28"/>
            <p:cNvGrpSpPr/>
            <p:nvPr/>
          </p:nvGrpSpPr>
          <p:grpSpPr>
            <a:xfrm>
              <a:off x="4111757" y="1025765"/>
              <a:ext cx="558859" cy="650240"/>
              <a:chOff x="4111757" y="1025765"/>
              <a:chExt cx="558859" cy="650240"/>
            </a:xfrm>
          </p:grpSpPr>
          <p:pic>
            <p:nvPicPr>
              <p:cNvPr id="7" name="Picture 6" descr="old-couple-4.png"/>
              <p:cNvPicPr>
                <a:picLocks noChangeAspect="1"/>
              </p:cNvPicPr>
              <p:nvPr/>
            </p:nvPicPr>
            <p:blipFill rotWithShape="1">
              <a:blip r:embed="rId9">
                <a:duotone>
                  <a:prstClr val="black"/>
                  <a:srgbClr val="000000">
                    <a:tint val="45000"/>
                    <a:satMod val="400000"/>
                  </a:srgbClr>
                </a:duotone>
                <a:extLst>
                  <a:ext uri="{28A0092B-C50C-407E-A947-70E740481C1C}">
                    <a14:useLocalDpi xmlns:a14="http://schemas.microsoft.com/office/drawing/2010/main" val="0"/>
                  </a:ext>
                </a:extLst>
              </a:blip>
              <a:srcRect l="49158"/>
              <a:stretch/>
            </p:blipFill>
            <p:spPr>
              <a:xfrm>
                <a:off x="4111757" y="1025765"/>
                <a:ext cx="558859" cy="650240"/>
              </a:xfrm>
              <a:prstGeom prst="rect">
                <a:avLst/>
              </a:prstGeom>
            </p:spPr>
          </p:pic>
          <p:sp>
            <p:nvSpPr>
              <p:cNvPr id="20" name="TextBox 19"/>
              <p:cNvSpPr txBox="1"/>
              <p:nvPr/>
            </p:nvSpPr>
            <p:spPr>
              <a:xfrm>
                <a:off x="4254695" y="1180016"/>
                <a:ext cx="307857" cy="457846"/>
              </a:xfrm>
              <a:prstGeom prst="rect">
                <a:avLst/>
              </a:prstGeom>
              <a:noFill/>
            </p:spPr>
            <p:txBody>
              <a:bodyPr wrap="square" rtlCol="0">
                <a:spAutoFit/>
              </a:bodyPr>
              <a:lstStyle/>
              <a:p>
                <a:r>
                  <a:rPr lang="en-US" b="1" dirty="0"/>
                  <a:t>6</a:t>
                </a:r>
              </a:p>
            </p:txBody>
          </p:sp>
        </p:grpSp>
        <p:grpSp>
          <p:nvGrpSpPr>
            <p:cNvPr id="30" name="Group 29"/>
            <p:cNvGrpSpPr/>
            <p:nvPr/>
          </p:nvGrpSpPr>
          <p:grpSpPr>
            <a:xfrm>
              <a:off x="4504284" y="1067185"/>
              <a:ext cx="678358" cy="678358"/>
              <a:chOff x="4504284" y="1067185"/>
              <a:chExt cx="678358" cy="678358"/>
            </a:xfrm>
          </p:grpSpPr>
          <p:pic>
            <p:nvPicPr>
              <p:cNvPr id="10" name="Picture 9" descr="old-woman-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284" y="1067185"/>
                <a:ext cx="678358" cy="678358"/>
              </a:xfrm>
              <a:prstGeom prst="rect">
                <a:avLst/>
              </a:prstGeom>
            </p:spPr>
          </p:pic>
          <p:sp>
            <p:nvSpPr>
              <p:cNvPr id="21" name="TextBox 20"/>
              <p:cNvSpPr txBox="1"/>
              <p:nvPr/>
            </p:nvSpPr>
            <p:spPr>
              <a:xfrm>
                <a:off x="4788996" y="1263048"/>
                <a:ext cx="307857" cy="457846"/>
              </a:xfrm>
              <a:prstGeom prst="rect">
                <a:avLst/>
              </a:prstGeom>
              <a:noFill/>
            </p:spPr>
            <p:txBody>
              <a:bodyPr wrap="square" rtlCol="0">
                <a:spAutoFit/>
              </a:bodyPr>
              <a:lstStyle/>
              <a:p>
                <a:r>
                  <a:rPr lang="en-US" b="1" dirty="0"/>
                  <a:t>7</a:t>
                </a:r>
              </a:p>
            </p:txBody>
          </p:sp>
        </p:grpSp>
        <p:grpSp>
          <p:nvGrpSpPr>
            <p:cNvPr id="31" name="Group 30"/>
            <p:cNvGrpSpPr/>
            <p:nvPr/>
          </p:nvGrpSpPr>
          <p:grpSpPr>
            <a:xfrm>
              <a:off x="4698341" y="1632380"/>
              <a:ext cx="731789" cy="582795"/>
              <a:chOff x="4698341" y="1632380"/>
              <a:chExt cx="731789" cy="582795"/>
            </a:xfrm>
          </p:grpSpPr>
          <p:pic>
            <p:nvPicPr>
              <p:cNvPr id="8" name="Picture 7" descr="old-man-with-a-cane-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698341" y="1632380"/>
                <a:ext cx="731789" cy="481225"/>
              </a:xfrm>
              <a:prstGeom prst="rect">
                <a:avLst/>
              </a:prstGeom>
            </p:spPr>
          </p:pic>
          <p:sp>
            <p:nvSpPr>
              <p:cNvPr id="22" name="TextBox 21"/>
              <p:cNvSpPr txBox="1"/>
              <p:nvPr/>
            </p:nvSpPr>
            <p:spPr>
              <a:xfrm>
                <a:off x="4983092" y="1757329"/>
                <a:ext cx="307857" cy="457846"/>
              </a:xfrm>
              <a:prstGeom prst="rect">
                <a:avLst/>
              </a:prstGeom>
              <a:noFill/>
            </p:spPr>
            <p:txBody>
              <a:bodyPr wrap="square" rtlCol="0">
                <a:spAutoFit/>
              </a:bodyPr>
              <a:lstStyle/>
              <a:p>
                <a:r>
                  <a:rPr lang="en-US" b="1" dirty="0" smtClean="0"/>
                  <a:t>8</a:t>
                </a:r>
                <a:endParaRPr lang="en-US" b="1" dirty="0"/>
              </a:p>
            </p:txBody>
          </p:sp>
        </p:grpSp>
        <p:grpSp>
          <p:nvGrpSpPr>
            <p:cNvPr id="32" name="Group 31"/>
            <p:cNvGrpSpPr/>
            <p:nvPr/>
          </p:nvGrpSpPr>
          <p:grpSpPr>
            <a:xfrm>
              <a:off x="4698342" y="2113606"/>
              <a:ext cx="612186" cy="622435"/>
              <a:chOff x="4698342" y="2113606"/>
              <a:chExt cx="612186" cy="622435"/>
            </a:xfrm>
          </p:grpSpPr>
          <p:pic>
            <p:nvPicPr>
              <p:cNvPr id="13" name="Content Placeholder 5" descr="old-couple-2.png"/>
              <p:cNvPicPr>
                <a:picLocks noChangeAspect="1"/>
              </p:cNvPicPr>
              <p:nvPr/>
            </p:nvPicPr>
            <p:blipFill rotWithShape="1">
              <a:blip r:embed="rId6">
                <a:biLevel thresh="50000"/>
                <a:extLst>
                  <a:ext uri="{28A0092B-C50C-407E-A947-70E740481C1C}">
                    <a14:useLocalDpi xmlns:a14="http://schemas.microsoft.com/office/drawing/2010/main" val="0"/>
                  </a:ext>
                </a:extLst>
              </a:blip>
              <a:srcRect l="42562" r="-40916"/>
              <a:stretch/>
            </p:blipFill>
            <p:spPr>
              <a:xfrm>
                <a:off x="4698342" y="2113606"/>
                <a:ext cx="612186" cy="622435"/>
              </a:xfrm>
              <a:prstGeom prst="rect">
                <a:avLst/>
              </a:prstGeom>
            </p:spPr>
          </p:pic>
          <p:sp>
            <p:nvSpPr>
              <p:cNvPr id="23" name="TextBox 22"/>
              <p:cNvSpPr txBox="1"/>
              <p:nvPr/>
            </p:nvSpPr>
            <p:spPr>
              <a:xfrm>
                <a:off x="4790249" y="2260848"/>
                <a:ext cx="307857" cy="457846"/>
              </a:xfrm>
              <a:prstGeom prst="rect">
                <a:avLst/>
              </a:prstGeom>
              <a:noFill/>
            </p:spPr>
            <p:txBody>
              <a:bodyPr wrap="square" rtlCol="0">
                <a:spAutoFit/>
              </a:bodyPr>
              <a:lstStyle/>
              <a:p>
                <a:r>
                  <a:rPr lang="en-US" b="1" dirty="0">
                    <a:solidFill>
                      <a:srgbClr val="FFFFFF"/>
                    </a:solidFill>
                  </a:rPr>
                  <a:t>9</a:t>
                </a:r>
              </a:p>
            </p:txBody>
          </p:sp>
        </p:grpSp>
        <p:grpSp>
          <p:nvGrpSpPr>
            <p:cNvPr id="33" name="Group 32"/>
            <p:cNvGrpSpPr/>
            <p:nvPr/>
          </p:nvGrpSpPr>
          <p:grpSpPr>
            <a:xfrm>
              <a:off x="4089198" y="2309466"/>
              <a:ext cx="776485" cy="865534"/>
              <a:chOff x="4089198" y="2309466"/>
              <a:chExt cx="776485" cy="865534"/>
            </a:xfrm>
          </p:grpSpPr>
          <p:pic>
            <p:nvPicPr>
              <p:cNvPr id="11" name="Picture 10" descr="old-woman-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9198" y="2309466"/>
                <a:ext cx="776485" cy="865534"/>
              </a:xfrm>
              <a:prstGeom prst="rect">
                <a:avLst/>
              </a:prstGeom>
            </p:spPr>
          </p:pic>
          <p:sp>
            <p:nvSpPr>
              <p:cNvPr id="24" name="TextBox 23"/>
              <p:cNvSpPr txBox="1"/>
              <p:nvPr/>
            </p:nvSpPr>
            <p:spPr>
              <a:xfrm>
                <a:off x="4342427" y="2598180"/>
                <a:ext cx="440249" cy="457846"/>
              </a:xfrm>
              <a:prstGeom prst="rect">
                <a:avLst/>
              </a:prstGeom>
              <a:noFill/>
            </p:spPr>
            <p:txBody>
              <a:bodyPr wrap="square" rtlCol="0">
                <a:spAutoFit/>
              </a:bodyPr>
              <a:lstStyle/>
              <a:p>
                <a:r>
                  <a:rPr lang="en-US" b="1" dirty="0" smtClean="0"/>
                  <a:t>10</a:t>
                </a:r>
                <a:endParaRPr lang="en-US" b="1" dirty="0"/>
              </a:p>
            </p:txBody>
          </p:sp>
        </p:grpSp>
        <p:grpSp>
          <p:nvGrpSpPr>
            <p:cNvPr id="36" name="Group 35"/>
            <p:cNvGrpSpPr/>
            <p:nvPr/>
          </p:nvGrpSpPr>
          <p:grpSpPr>
            <a:xfrm>
              <a:off x="3804275" y="1745543"/>
              <a:ext cx="538152" cy="650240"/>
              <a:chOff x="3804275" y="1745543"/>
              <a:chExt cx="538152" cy="650240"/>
            </a:xfrm>
          </p:grpSpPr>
          <p:pic>
            <p:nvPicPr>
              <p:cNvPr id="6" name="Picture 5" descr="old-couple-3.png"/>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04275" y="1745543"/>
                <a:ext cx="474205" cy="650240"/>
              </a:xfrm>
              <a:prstGeom prst="rect">
                <a:avLst/>
              </a:prstGeom>
            </p:spPr>
          </p:pic>
          <p:sp>
            <p:nvSpPr>
              <p:cNvPr id="25" name="TextBox 24"/>
              <p:cNvSpPr txBox="1"/>
              <p:nvPr/>
            </p:nvSpPr>
            <p:spPr>
              <a:xfrm>
                <a:off x="3902178" y="1928938"/>
                <a:ext cx="440249" cy="457846"/>
              </a:xfrm>
              <a:prstGeom prst="rect">
                <a:avLst/>
              </a:prstGeom>
              <a:noFill/>
            </p:spPr>
            <p:txBody>
              <a:bodyPr wrap="square" rtlCol="0">
                <a:spAutoFit/>
              </a:bodyPr>
              <a:lstStyle/>
              <a:p>
                <a:r>
                  <a:rPr lang="en-US" b="1" dirty="0" smtClean="0"/>
                  <a:t>11</a:t>
                </a:r>
                <a:endParaRPr lang="en-US" b="1" dirty="0"/>
              </a:p>
            </p:txBody>
          </p:sp>
        </p:grpSp>
        <p:grpSp>
          <p:nvGrpSpPr>
            <p:cNvPr id="37" name="Group 36"/>
            <p:cNvGrpSpPr/>
            <p:nvPr/>
          </p:nvGrpSpPr>
          <p:grpSpPr>
            <a:xfrm>
              <a:off x="4209195" y="1490250"/>
              <a:ext cx="623680" cy="829462"/>
              <a:chOff x="4209195" y="1490250"/>
              <a:chExt cx="623680" cy="829462"/>
            </a:xfrm>
          </p:grpSpPr>
          <p:pic>
            <p:nvPicPr>
              <p:cNvPr id="15" name="Picture 14" descr="walk-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195" y="1490250"/>
                <a:ext cx="623680" cy="829462"/>
              </a:xfrm>
              <a:prstGeom prst="rect">
                <a:avLst/>
              </a:prstGeom>
            </p:spPr>
          </p:pic>
          <p:sp>
            <p:nvSpPr>
              <p:cNvPr id="26" name="TextBox 25"/>
              <p:cNvSpPr txBox="1"/>
              <p:nvPr/>
            </p:nvSpPr>
            <p:spPr>
              <a:xfrm>
                <a:off x="4313522" y="1856475"/>
                <a:ext cx="440249" cy="457846"/>
              </a:xfrm>
              <a:prstGeom prst="rect">
                <a:avLst/>
              </a:prstGeom>
              <a:noFill/>
            </p:spPr>
            <p:txBody>
              <a:bodyPr wrap="square" rtlCol="0">
                <a:spAutoFit/>
              </a:bodyPr>
              <a:lstStyle/>
              <a:p>
                <a:r>
                  <a:rPr lang="en-US" b="1" dirty="0" smtClean="0"/>
                  <a:t>12</a:t>
                </a:r>
                <a:endParaRPr lang="en-US" b="1" dirty="0"/>
              </a:p>
            </p:txBody>
          </p:sp>
        </p:grpSp>
      </p:grpSp>
      <p:sp>
        <p:nvSpPr>
          <p:cNvPr id="34" name="TextBox 33"/>
          <p:cNvSpPr txBox="1"/>
          <p:nvPr/>
        </p:nvSpPr>
        <p:spPr>
          <a:xfrm>
            <a:off x="3404949" y="455652"/>
            <a:ext cx="3551502" cy="461665"/>
          </a:xfrm>
          <a:prstGeom prst="rect">
            <a:avLst/>
          </a:prstGeom>
          <a:noFill/>
        </p:spPr>
        <p:txBody>
          <a:bodyPr wrap="square" rtlCol="0">
            <a:spAutoFit/>
          </a:bodyPr>
          <a:lstStyle/>
          <a:p>
            <a:r>
              <a:rPr lang="en-US" sz="2400" b="1" dirty="0" smtClean="0"/>
              <a:t>Random Assignment</a:t>
            </a:r>
            <a:endParaRPr lang="en-US" sz="2400" b="1" dirty="0"/>
          </a:p>
        </p:txBody>
      </p:sp>
      <p:pic>
        <p:nvPicPr>
          <p:cNvPr id="38" name="Sound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965972978"/>
      </p:ext>
    </p:extLst>
  </p:cSld>
  <p:clrMapOvr>
    <a:masterClrMapping/>
  </p:clrMapOvr>
  <mc:AlternateContent xmlns:mc="http://schemas.openxmlformats.org/markup-compatibility/2006" xmlns:p14="http://schemas.microsoft.com/office/powerpoint/2010/main">
    <mc:Choice Requires="p14">
      <p:transition p14:dur="0" advTm="12805"/>
    </mc:Choice>
    <mc:Fallback xmlns="">
      <p:transition xmlns:p14="http://schemas.microsoft.com/office/powerpoint/2010/main" advTm="128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TotalTime>
  <Words>652</Words>
  <Application>Microsoft Macintosh PowerPoint</Application>
  <PresentationFormat>On-screen Show (16:9)</PresentationFormat>
  <Paragraphs>137</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Crawford</dc:creator>
  <cp:lastModifiedBy>Susan Crawford</cp:lastModifiedBy>
  <cp:revision>33</cp:revision>
  <dcterms:created xsi:type="dcterms:W3CDTF">2016-11-14T19:51:08Z</dcterms:created>
  <dcterms:modified xsi:type="dcterms:W3CDTF">2016-11-15T01:13:01Z</dcterms:modified>
</cp:coreProperties>
</file>