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95" r:id="rId1"/>
  </p:sldMasterIdLst>
  <p:notesMasterIdLst>
    <p:notesMasterId r:id="rId17"/>
  </p:notesMasterIdLst>
  <p:sldIdLst>
    <p:sldId id="256" r:id="rId2"/>
    <p:sldId id="277" r:id="rId3"/>
    <p:sldId id="269" r:id="rId4"/>
    <p:sldId id="276" r:id="rId5"/>
    <p:sldId id="288" r:id="rId6"/>
    <p:sldId id="263" r:id="rId7"/>
    <p:sldId id="280" r:id="rId8"/>
    <p:sldId id="289" r:id="rId9"/>
    <p:sldId id="282" r:id="rId10"/>
    <p:sldId id="258" r:id="rId11"/>
    <p:sldId id="270" r:id="rId12"/>
    <p:sldId id="274" r:id="rId13"/>
    <p:sldId id="278" r:id="rId14"/>
    <p:sldId id="287" r:id="rId15"/>
    <p:sldId id="285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11B8"/>
    <a:srgbClr val="79C5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06" autoAdjust="0"/>
    <p:restoredTop sz="96870" autoAdjust="0"/>
  </p:normalViewPr>
  <p:slideViewPr>
    <p:cSldViewPr snapToGrid="0" snapToObjects="1">
      <p:cViewPr>
        <p:scale>
          <a:sx n="100" d="100"/>
          <a:sy n="100" d="100"/>
        </p:scale>
        <p:origin x="-1568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69F382-561B-D44E-9861-63A4F07D78A4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92FBE9CE-F411-6043-BACD-82DD4D2B5D0F}">
      <dgm:prSet phldrT="[Text]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dirty="0" smtClean="0"/>
        </a:p>
        <a:p>
          <a:r>
            <a:rPr lang="en-US" dirty="0" smtClean="0"/>
            <a:t>Decorative </a:t>
          </a:r>
        </a:p>
        <a:p>
          <a:r>
            <a:rPr lang="en-US" dirty="0" smtClean="0"/>
            <a:t>(Adds Visual Interest			</a:t>
          </a:r>
          <a:endParaRPr lang="en-US" dirty="0"/>
        </a:p>
      </dgm:t>
    </dgm:pt>
    <dgm:pt modelId="{4B80ECF8-B590-9546-8B30-255A6F3D8E4B}" type="parTrans" cxnId="{F62C55D6-DBAA-3546-8AFB-662A159ECBA9}">
      <dgm:prSet/>
      <dgm:spPr/>
      <dgm:t>
        <a:bodyPr/>
        <a:lstStyle/>
        <a:p>
          <a:endParaRPr lang="en-US"/>
        </a:p>
      </dgm:t>
    </dgm:pt>
    <dgm:pt modelId="{F2DF5559-D442-9C48-8417-59B54147E01B}" type="sibTrans" cxnId="{F62C55D6-DBAA-3546-8AFB-662A159ECBA9}">
      <dgm:prSet/>
      <dgm:spPr>
        <a:solidFill>
          <a:schemeClr val="tx1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037718B-37E8-8748-A210-87DCA07032C5}">
      <dgm:prSet phldrT="[Text]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Informative</a:t>
          </a:r>
        </a:p>
        <a:p>
          <a:r>
            <a:rPr lang="en-US" dirty="0" smtClean="0"/>
            <a:t>(Shows relationships, explains issue)</a:t>
          </a:r>
          <a:endParaRPr lang="en-US" dirty="0"/>
        </a:p>
      </dgm:t>
    </dgm:pt>
    <dgm:pt modelId="{02EDE8FC-A142-3048-BFF8-0D3356B594FA}" type="parTrans" cxnId="{4D602308-C4F3-894D-9225-B90F21731C54}">
      <dgm:prSet/>
      <dgm:spPr/>
      <dgm:t>
        <a:bodyPr/>
        <a:lstStyle/>
        <a:p>
          <a:endParaRPr lang="en-US"/>
        </a:p>
      </dgm:t>
    </dgm:pt>
    <dgm:pt modelId="{E82DBC0E-A8C3-9142-B5FE-FBD1E5936361}" type="sibTrans" cxnId="{4D602308-C4F3-894D-9225-B90F21731C54}">
      <dgm:prSet/>
      <dgm:spPr>
        <a:solidFill>
          <a:schemeClr val="tx1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6C9BBC8-EBBF-0A42-99BB-E9AC881D7567}">
      <dgm:prSet phldrT="[Text]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Complex</a:t>
          </a:r>
        </a:p>
        <a:p>
          <a:r>
            <a:rPr lang="en-US" dirty="0" smtClean="0"/>
            <a:t>(Tells a story)</a:t>
          </a:r>
          <a:endParaRPr lang="en-US" dirty="0"/>
        </a:p>
      </dgm:t>
    </dgm:pt>
    <dgm:pt modelId="{F9281AE5-5E55-3A45-A752-3E60DDA1DDB8}" type="parTrans" cxnId="{B222E066-63AA-564B-9C40-022EE15B1A09}">
      <dgm:prSet/>
      <dgm:spPr/>
      <dgm:t>
        <a:bodyPr/>
        <a:lstStyle/>
        <a:p>
          <a:endParaRPr lang="en-US"/>
        </a:p>
      </dgm:t>
    </dgm:pt>
    <dgm:pt modelId="{F757E744-1466-1249-9047-46D5E1D108EF}" type="sibTrans" cxnId="{B222E066-63AA-564B-9C40-022EE15B1A09}">
      <dgm:prSet/>
      <dgm:spPr/>
      <dgm:t>
        <a:bodyPr/>
        <a:lstStyle/>
        <a:p>
          <a:endParaRPr lang="en-US"/>
        </a:p>
      </dgm:t>
    </dgm:pt>
    <dgm:pt modelId="{892C43CC-9FC6-5443-9771-A88BEE0222D1}" type="pres">
      <dgm:prSet presAssocID="{0369F382-561B-D44E-9861-63A4F07D78A4}" presName="Name0" presStyleCnt="0">
        <dgm:presLayoutVars>
          <dgm:dir/>
          <dgm:resizeHandles val="exact"/>
        </dgm:presLayoutVars>
      </dgm:prSet>
      <dgm:spPr/>
    </dgm:pt>
    <dgm:pt modelId="{A2561F59-69EE-E540-B5BD-399EDE8CF3AC}" type="pres">
      <dgm:prSet presAssocID="{92FBE9CE-F411-6043-BACD-82DD4D2B5D0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75B899-8727-D844-A174-294E351468FC}" type="pres">
      <dgm:prSet presAssocID="{F2DF5559-D442-9C48-8417-59B54147E01B}" presName="sibTrans" presStyleLbl="sibTrans2D1" presStyleIdx="0" presStyleCnt="2"/>
      <dgm:spPr/>
      <dgm:t>
        <a:bodyPr/>
        <a:lstStyle/>
        <a:p>
          <a:endParaRPr lang="en-US"/>
        </a:p>
      </dgm:t>
    </dgm:pt>
    <dgm:pt modelId="{C95961BD-EF9B-8443-ADAB-BBDCD796AEE4}" type="pres">
      <dgm:prSet presAssocID="{F2DF5559-D442-9C48-8417-59B54147E01B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B508507D-DB67-7E4A-88B5-D8041753A1F6}" type="pres">
      <dgm:prSet presAssocID="{5037718B-37E8-8748-A210-87DCA07032C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003C00-213F-2C4E-A073-DA11089A2C11}" type="pres">
      <dgm:prSet presAssocID="{E82DBC0E-A8C3-9142-B5FE-FBD1E5936361}" presName="sibTrans" presStyleLbl="sibTrans2D1" presStyleIdx="1" presStyleCnt="2"/>
      <dgm:spPr/>
      <dgm:t>
        <a:bodyPr/>
        <a:lstStyle/>
        <a:p>
          <a:endParaRPr lang="en-US"/>
        </a:p>
      </dgm:t>
    </dgm:pt>
    <dgm:pt modelId="{06CCA2BC-29CF-7F42-AFBC-B95FDF3FD2B1}" type="pres">
      <dgm:prSet presAssocID="{E82DBC0E-A8C3-9142-B5FE-FBD1E5936361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D93B4D64-1EFD-FF43-B560-965DE63B14F7}" type="pres">
      <dgm:prSet presAssocID="{D6C9BBC8-EBBF-0A42-99BB-E9AC881D756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812E4B-319F-EC4C-9516-DBD7FCE6EBA4}" type="presOf" srcId="{92FBE9CE-F411-6043-BACD-82DD4D2B5D0F}" destId="{A2561F59-69EE-E540-B5BD-399EDE8CF3AC}" srcOrd="0" destOrd="0" presId="urn:microsoft.com/office/officeart/2005/8/layout/process1"/>
    <dgm:cxn modelId="{4D602308-C4F3-894D-9225-B90F21731C54}" srcId="{0369F382-561B-D44E-9861-63A4F07D78A4}" destId="{5037718B-37E8-8748-A210-87DCA07032C5}" srcOrd="1" destOrd="0" parTransId="{02EDE8FC-A142-3048-BFF8-0D3356B594FA}" sibTransId="{E82DBC0E-A8C3-9142-B5FE-FBD1E5936361}"/>
    <dgm:cxn modelId="{CC265E8D-ED22-7540-BF3B-F6CFAB2145D5}" type="presOf" srcId="{F2DF5559-D442-9C48-8417-59B54147E01B}" destId="{C95961BD-EF9B-8443-ADAB-BBDCD796AEE4}" srcOrd="1" destOrd="0" presId="urn:microsoft.com/office/officeart/2005/8/layout/process1"/>
    <dgm:cxn modelId="{00D57779-1CE9-1541-AB7D-C537EFE78B95}" type="presOf" srcId="{5037718B-37E8-8748-A210-87DCA07032C5}" destId="{B508507D-DB67-7E4A-88B5-D8041753A1F6}" srcOrd="0" destOrd="0" presId="urn:microsoft.com/office/officeart/2005/8/layout/process1"/>
    <dgm:cxn modelId="{F62C55D6-DBAA-3546-8AFB-662A159ECBA9}" srcId="{0369F382-561B-D44E-9861-63A4F07D78A4}" destId="{92FBE9CE-F411-6043-BACD-82DD4D2B5D0F}" srcOrd="0" destOrd="0" parTransId="{4B80ECF8-B590-9546-8B30-255A6F3D8E4B}" sibTransId="{F2DF5559-D442-9C48-8417-59B54147E01B}"/>
    <dgm:cxn modelId="{F6AD0611-3F4C-8743-99D8-7906F8F359E0}" type="presOf" srcId="{0369F382-561B-D44E-9861-63A4F07D78A4}" destId="{892C43CC-9FC6-5443-9771-A88BEE0222D1}" srcOrd="0" destOrd="0" presId="urn:microsoft.com/office/officeart/2005/8/layout/process1"/>
    <dgm:cxn modelId="{B7DD7948-2CC9-DB4D-B964-EE15F6691545}" type="presOf" srcId="{E82DBC0E-A8C3-9142-B5FE-FBD1E5936361}" destId="{06CCA2BC-29CF-7F42-AFBC-B95FDF3FD2B1}" srcOrd="1" destOrd="0" presId="urn:microsoft.com/office/officeart/2005/8/layout/process1"/>
    <dgm:cxn modelId="{FD89B492-9FE2-1D49-8AA6-02CB48325D3B}" type="presOf" srcId="{D6C9BBC8-EBBF-0A42-99BB-E9AC881D7567}" destId="{D93B4D64-1EFD-FF43-B560-965DE63B14F7}" srcOrd="0" destOrd="0" presId="urn:microsoft.com/office/officeart/2005/8/layout/process1"/>
    <dgm:cxn modelId="{E223B7EB-0792-B046-889D-A6540EC83044}" type="presOf" srcId="{E82DBC0E-A8C3-9142-B5FE-FBD1E5936361}" destId="{3D003C00-213F-2C4E-A073-DA11089A2C11}" srcOrd="0" destOrd="0" presId="urn:microsoft.com/office/officeart/2005/8/layout/process1"/>
    <dgm:cxn modelId="{F3AD9487-D426-5444-AC13-0507461F7037}" type="presOf" srcId="{F2DF5559-D442-9C48-8417-59B54147E01B}" destId="{3875B899-8727-D844-A174-294E351468FC}" srcOrd="0" destOrd="0" presId="urn:microsoft.com/office/officeart/2005/8/layout/process1"/>
    <dgm:cxn modelId="{B222E066-63AA-564B-9C40-022EE15B1A09}" srcId="{0369F382-561B-D44E-9861-63A4F07D78A4}" destId="{D6C9BBC8-EBBF-0A42-99BB-E9AC881D7567}" srcOrd="2" destOrd="0" parTransId="{F9281AE5-5E55-3A45-A752-3E60DDA1DDB8}" sibTransId="{F757E744-1466-1249-9047-46D5E1D108EF}"/>
    <dgm:cxn modelId="{8ABA9A6C-1423-6E47-BB87-57DC1CFFD47F}" type="presParOf" srcId="{892C43CC-9FC6-5443-9771-A88BEE0222D1}" destId="{A2561F59-69EE-E540-B5BD-399EDE8CF3AC}" srcOrd="0" destOrd="0" presId="urn:microsoft.com/office/officeart/2005/8/layout/process1"/>
    <dgm:cxn modelId="{4A18CE0A-8850-F047-9DBC-61D7AD10E5E0}" type="presParOf" srcId="{892C43CC-9FC6-5443-9771-A88BEE0222D1}" destId="{3875B899-8727-D844-A174-294E351468FC}" srcOrd="1" destOrd="0" presId="urn:microsoft.com/office/officeart/2005/8/layout/process1"/>
    <dgm:cxn modelId="{04BF8575-EA28-234E-804D-8F30240AB141}" type="presParOf" srcId="{3875B899-8727-D844-A174-294E351468FC}" destId="{C95961BD-EF9B-8443-ADAB-BBDCD796AEE4}" srcOrd="0" destOrd="0" presId="urn:microsoft.com/office/officeart/2005/8/layout/process1"/>
    <dgm:cxn modelId="{F70C11BA-49FC-2A43-A587-628BF9B9B75A}" type="presParOf" srcId="{892C43CC-9FC6-5443-9771-A88BEE0222D1}" destId="{B508507D-DB67-7E4A-88B5-D8041753A1F6}" srcOrd="2" destOrd="0" presId="urn:microsoft.com/office/officeart/2005/8/layout/process1"/>
    <dgm:cxn modelId="{1D81A0BA-51C8-8147-9032-8801812A8392}" type="presParOf" srcId="{892C43CC-9FC6-5443-9771-A88BEE0222D1}" destId="{3D003C00-213F-2C4E-A073-DA11089A2C11}" srcOrd="3" destOrd="0" presId="urn:microsoft.com/office/officeart/2005/8/layout/process1"/>
    <dgm:cxn modelId="{F613CA54-9FED-EB46-AE5B-537DD53DEF02}" type="presParOf" srcId="{3D003C00-213F-2C4E-A073-DA11089A2C11}" destId="{06CCA2BC-29CF-7F42-AFBC-B95FDF3FD2B1}" srcOrd="0" destOrd="0" presId="urn:microsoft.com/office/officeart/2005/8/layout/process1"/>
    <dgm:cxn modelId="{97819C22-22EC-9341-8E86-E86B7846F287}" type="presParOf" srcId="{892C43CC-9FC6-5443-9771-A88BEE0222D1}" destId="{D93B4D64-1EFD-FF43-B560-965DE63B14F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561F59-69EE-E540-B5BD-399EDE8CF3AC}">
      <dsp:nvSpPr>
        <dsp:cNvPr id="0" name=""/>
        <dsp:cNvSpPr/>
      </dsp:nvSpPr>
      <dsp:spPr>
        <a:xfrm>
          <a:off x="6427" y="786786"/>
          <a:ext cx="1921251" cy="1693103"/>
        </a:xfrm>
        <a:prstGeom prst="roundRect">
          <a:avLst>
            <a:gd name="adj" fmla="val 10000"/>
          </a:avLst>
        </a:prstGeom>
        <a:solidFill>
          <a:schemeClr val="dk1"/>
        </a:solidFill>
        <a:ln w="1905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Decorative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(Adds Visual Interest			</a:t>
          </a:r>
          <a:endParaRPr lang="en-US" sz="1800" kern="1200" dirty="0"/>
        </a:p>
      </dsp:txBody>
      <dsp:txXfrm>
        <a:off x="56016" y="836375"/>
        <a:ext cx="1822073" cy="1593925"/>
      </dsp:txXfrm>
    </dsp:sp>
    <dsp:sp modelId="{3875B899-8727-D844-A174-294E351468FC}">
      <dsp:nvSpPr>
        <dsp:cNvPr id="0" name=""/>
        <dsp:cNvSpPr/>
      </dsp:nvSpPr>
      <dsp:spPr>
        <a:xfrm>
          <a:off x="2119805" y="1395102"/>
          <a:ext cx="407305" cy="476470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>
          <a:outerShdw blurRad="101600" dist="38100" dir="5400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>
            <a:solidFill>
              <a:schemeClr val="tx1"/>
            </a:solidFill>
          </a:endParaRPr>
        </a:p>
      </dsp:txBody>
      <dsp:txXfrm>
        <a:off x="2119805" y="1490396"/>
        <a:ext cx="285114" cy="285882"/>
      </dsp:txXfrm>
    </dsp:sp>
    <dsp:sp modelId="{B508507D-DB67-7E4A-88B5-D8041753A1F6}">
      <dsp:nvSpPr>
        <dsp:cNvPr id="0" name=""/>
        <dsp:cNvSpPr/>
      </dsp:nvSpPr>
      <dsp:spPr>
        <a:xfrm>
          <a:off x="2696180" y="786786"/>
          <a:ext cx="1921251" cy="1693103"/>
        </a:xfrm>
        <a:prstGeom prst="roundRect">
          <a:avLst>
            <a:gd name="adj" fmla="val 10000"/>
          </a:avLst>
        </a:prstGeom>
        <a:solidFill>
          <a:schemeClr val="dk1"/>
        </a:solidFill>
        <a:ln w="1905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Informative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(Shows relationships, explains issue)</a:t>
          </a:r>
          <a:endParaRPr lang="en-US" sz="1800" kern="1200" dirty="0"/>
        </a:p>
      </dsp:txBody>
      <dsp:txXfrm>
        <a:off x="2745769" y="836375"/>
        <a:ext cx="1822073" cy="1593925"/>
      </dsp:txXfrm>
    </dsp:sp>
    <dsp:sp modelId="{3D003C00-213F-2C4E-A073-DA11089A2C11}">
      <dsp:nvSpPr>
        <dsp:cNvPr id="0" name=""/>
        <dsp:cNvSpPr/>
      </dsp:nvSpPr>
      <dsp:spPr>
        <a:xfrm>
          <a:off x="4809557" y="1395102"/>
          <a:ext cx="407305" cy="476470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>
          <a:outerShdw blurRad="101600" dist="38100" dir="5400000" rotWithShape="0">
            <a:srgbClr val="000000">
              <a:alpha val="7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>
            <a:solidFill>
              <a:schemeClr val="tx1"/>
            </a:solidFill>
          </a:endParaRPr>
        </a:p>
      </dsp:txBody>
      <dsp:txXfrm>
        <a:off x="4809557" y="1490396"/>
        <a:ext cx="285114" cy="285882"/>
      </dsp:txXfrm>
    </dsp:sp>
    <dsp:sp modelId="{D93B4D64-1EFD-FF43-B560-965DE63B14F7}">
      <dsp:nvSpPr>
        <dsp:cNvPr id="0" name=""/>
        <dsp:cNvSpPr/>
      </dsp:nvSpPr>
      <dsp:spPr>
        <a:xfrm>
          <a:off x="5385933" y="786786"/>
          <a:ext cx="1921251" cy="1693103"/>
        </a:xfrm>
        <a:prstGeom prst="roundRect">
          <a:avLst>
            <a:gd name="adj" fmla="val 10000"/>
          </a:avLst>
        </a:prstGeom>
        <a:solidFill>
          <a:schemeClr val="dk1"/>
        </a:solidFill>
        <a:ln w="19050" cap="flat" cmpd="sng" algn="ctr">
          <a:solidFill>
            <a:schemeClr val="dk1">
              <a:shade val="50000"/>
            </a:schemeClr>
          </a:solidFill>
          <a:prstDash val="solid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Complex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(Tells a story)</a:t>
          </a:r>
          <a:endParaRPr lang="en-US" sz="1800" kern="1200" dirty="0"/>
        </a:p>
      </dsp:txBody>
      <dsp:txXfrm>
        <a:off x="5435522" y="836375"/>
        <a:ext cx="1822073" cy="15939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C17C9-9AC3-DB4E-B184-5E0E0FA1A910}" type="datetimeFigureOut">
              <a:rPr lang="en-US" smtClean="0"/>
              <a:t>2013-10-23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49997-C7C3-3B43-BB3C-29D26ED0E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32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Everyone knows that images</a:t>
            </a:r>
            <a:r>
              <a:rPr lang="en-US" baseline="0" dirty="0" smtClean="0"/>
              <a:t> add visual </a:t>
            </a:r>
            <a:r>
              <a:rPr lang="en-US" baseline="0" dirty="0" err="1" smtClean="0"/>
              <a:t>interestm</a:t>
            </a:r>
            <a:r>
              <a:rPr lang="en-US" baseline="0" dirty="0" smtClean="0"/>
              <a:t> but images for navigation are </a:t>
            </a:r>
            <a:r>
              <a:rPr lang="en-US" baseline="0" dirty="0" err="1" smtClean="0"/>
              <a:t>underutliized</a:t>
            </a:r>
            <a:r>
              <a:rPr lang="en-US" baseline="0" dirty="0" smtClean="0"/>
              <a:t>. You can think of icons as images.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49997-C7C3-3B43-BB3C-29D26ED0E5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12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</a:t>
            </a:r>
            <a:r>
              <a:rPr lang="en-US" baseline="0" dirty="0" smtClean="0"/>
              <a:t> some simple icons can help learners organize the information, find relationships, and follow from a to b more easily.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49997-C7C3-3B43-BB3C-29D26ED0E5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27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Educational</a:t>
            </a:r>
            <a:r>
              <a:rPr lang="en-US" baseline="0" dirty="0" smtClean="0"/>
              <a:t> media is full of these elements, so I won’t go into too much detail. Here’s a link that details different kinds of graphs, etc.</a:t>
            </a:r>
          </a:p>
          <a:p>
            <a:r>
              <a:rPr lang="en-US" baseline="0" dirty="0" smtClean="0"/>
              <a:t>But how do we recognize the good from the bad? Elements…</a:t>
            </a:r>
          </a:p>
          <a:p>
            <a:r>
              <a:rPr lang="en-US" baseline="0" dirty="0" smtClean="0"/>
              <a:t>Maps are a bit more difficult. Go into details of maps.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49997-C7C3-3B43-BB3C-29D26ED0E5B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99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Discipline-specific</a:t>
            </a:r>
            <a:r>
              <a:rPr lang="en-US" baseline="0" dirty="0" smtClean="0"/>
              <a:t> sites often have sharing functions, or embedding codes, that allow you to place the graphics within your presentation.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49997-C7C3-3B43-BB3C-29D26ED0E5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10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Minard</a:t>
            </a:r>
            <a:r>
              <a:rPr lang="en-US" baseline="0" dirty="0" smtClean="0"/>
              <a:t> map I showed you earlier can actually be called an </a:t>
            </a:r>
            <a:r>
              <a:rPr lang="en-US" baseline="0" dirty="0" err="1" smtClean="0"/>
              <a:t>infographic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49997-C7C3-3B43-BB3C-29D26ED0E5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82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7F366DB1-1B89-EF4B-9EB3-52CBD14D32FD}" type="datetimeFigureOut">
              <a:rPr lang="en-US" smtClean="0"/>
              <a:t>2013-10-23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6DB1-1B89-EF4B-9EB3-52CBD14D32FD}" type="datetimeFigureOut">
              <a:rPr lang="en-US" smtClean="0"/>
              <a:t>2013-10-23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6DB1-1B89-EF4B-9EB3-52CBD14D32FD}" type="datetimeFigureOut">
              <a:rPr lang="en-US" smtClean="0"/>
              <a:t>2013-10-23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6DB1-1B89-EF4B-9EB3-52CBD14D32FD}" type="datetimeFigureOut">
              <a:rPr lang="en-US" smtClean="0"/>
              <a:t>2013-10-23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0E1C5-2C59-A942-A730-544126E2C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6DB1-1B89-EF4B-9EB3-52CBD14D32FD}" type="datetimeFigureOut">
              <a:rPr lang="en-US" smtClean="0"/>
              <a:t>2013-10-23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0E1C5-2C59-A942-A730-544126E2C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6DB1-1B89-EF4B-9EB3-52CBD14D32FD}" type="datetimeFigureOut">
              <a:rPr lang="en-US" smtClean="0"/>
              <a:t>2013-10-23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6DB1-1B89-EF4B-9EB3-52CBD14D32FD}" type="datetimeFigureOut">
              <a:rPr lang="en-US" smtClean="0"/>
              <a:t>2013-10-23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0E1C5-2C59-A942-A730-544126E2C841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6DB1-1B89-EF4B-9EB3-52CBD14D32FD}" type="datetimeFigureOut">
              <a:rPr lang="en-US" smtClean="0"/>
              <a:t>2013-10-23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6DB1-1B89-EF4B-9EB3-52CBD14D32FD}" type="datetimeFigureOut">
              <a:rPr lang="en-US" smtClean="0"/>
              <a:t>2013-10-23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6DB1-1B89-EF4B-9EB3-52CBD14D32FD}" type="datetimeFigureOut">
              <a:rPr lang="en-US" smtClean="0"/>
              <a:t>2013-10-23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6DB1-1B89-EF4B-9EB3-52CBD14D32FD}" type="datetimeFigureOut">
              <a:rPr lang="en-US" smtClean="0"/>
              <a:t>2013-10-23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0E1C5-2C59-A942-A730-544126E2C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6DB1-1B89-EF4B-9EB3-52CBD14D32FD}" type="datetimeFigureOut">
              <a:rPr lang="en-US" smtClean="0"/>
              <a:t>2013-10-23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0E1C5-2C59-A942-A730-544126E2C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6DB1-1B89-EF4B-9EB3-52CBD14D32FD}" type="datetimeFigureOut">
              <a:rPr lang="en-US" smtClean="0"/>
              <a:t>2013-10-23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0E1C5-2C59-A942-A730-544126E2C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7F366DB1-1B89-EF4B-9EB3-52CBD14D32FD}" type="datetimeFigureOut">
              <a:rPr lang="en-US" smtClean="0"/>
              <a:t>2013-10-23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6DB1-1B89-EF4B-9EB3-52CBD14D32FD}" type="datetimeFigureOut">
              <a:rPr lang="en-US" smtClean="0"/>
              <a:t>2013-10-23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0E1C5-2C59-A942-A730-544126E2C84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6DB1-1B89-EF4B-9EB3-52CBD14D32FD}" type="datetimeFigureOut">
              <a:rPr lang="en-US" smtClean="0"/>
              <a:t>2013-10-23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6DB1-1B89-EF4B-9EB3-52CBD14D32FD}" type="datetimeFigureOut">
              <a:rPr lang="en-US" smtClean="0"/>
              <a:t>2013-10-23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6DB1-1B89-EF4B-9EB3-52CBD14D32FD}" type="datetimeFigureOut">
              <a:rPr lang="en-US" smtClean="0"/>
              <a:t>2013-10-23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0E1C5-2C59-A942-A730-544126E2C8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6DB1-1B89-EF4B-9EB3-52CBD14D32FD}" type="datetimeFigureOut">
              <a:rPr lang="en-US" smtClean="0"/>
              <a:t>2013-10-23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0E1C5-2C59-A942-A730-544126E2C841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6DB1-1B89-EF4B-9EB3-52CBD14D32FD}" type="datetimeFigureOut">
              <a:rPr lang="en-US" smtClean="0"/>
              <a:t>2013-10-23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jpeg"/><Relationship Id="rId23" Type="http://schemas.microsoft.com/office/2007/relationships/hdphoto" Target="../media/hdphoto1.wdp"/><Relationship Id="rId24" Type="http://schemas.openxmlformats.org/officeDocument/2006/relationships/image" Target="../media/image7.tif"/><Relationship Id="rId25" Type="http://schemas.openxmlformats.org/officeDocument/2006/relationships/image" Target="../media/image8.png"/><Relationship Id="rId26" Type="http://schemas.openxmlformats.org/officeDocument/2006/relationships/image" Target="../media/image9.png"/><Relationship Id="rId27" Type="http://schemas.openxmlformats.org/officeDocument/2006/relationships/image" Target="../media/image10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104000"/>
                    </a14:imgEffect>
                    <a14:imgEffect>
                      <a14:brightnessContrast bright="80000" contrast="8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7F366DB1-1B89-EF4B-9EB3-52CBD14D32FD}" type="datetimeFigureOut">
              <a:rPr lang="en-US" smtClean="0"/>
              <a:t>2013-10-23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lclogo_clr.tif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389" y="6426085"/>
            <a:ext cx="3057222" cy="4493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  <p:sldLayoutId id="2147484011" r:id="rId16"/>
    <p:sldLayoutId id="2147484012" r:id="rId17"/>
    <p:sldLayoutId id="2147484013" r:id="rId18"/>
    <p:sldLayoutId id="2147484014" r:id="rId19"/>
    <p:sldLayoutId id="2147484015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6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7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7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7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5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7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5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6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visual.ly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opsite.com/goto/gapminder.or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wordle.ne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3.0/" TargetMode="External"/><Relationship Id="rId4" Type="http://schemas.openxmlformats.org/officeDocument/2006/relationships/image" Target="../media/image14.pn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indicons.com" TargetMode="External"/><Relationship Id="rId3" Type="http://schemas.openxmlformats.org/officeDocument/2006/relationships/hyperlink" Target="https://www.iconfinder.co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bnol.org/software/find-right-chart-type-for-your-data/6523/" TargetMode="External"/><Relationship Id="rId4" Type="http://schemas.openxmlformats.org/officeDocument/2006/relationships/hyperlink" Target="http://labs.juiceanalytics.com/chartchooser/index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lthmetricsandevaluation.org/tools/data-visualizations" TargetMode="External"/><Relationship Id="rId4" Type="http://schemas.openxmlformats.org/officeDocument/2006/relationships/hyperlink" Target="cacoo.com" TargetMode="External"/><Relationship Id="rId5" Type="http://schemas.openxmlformats.org/officeDocument/2006/relationships/image" Target="../media/image8.png"/><Relationship Id="rId6" Type="http://schemas.openxmlformats.org/officeDocument/2006/relationships/hyperlink" Target="http://hadar.tlc.sfu.ca/wordpress/?p=319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4000"/>
                    </a14:imgEffect>
                    <a14:imgEffect>
                      <a14:brightnessContrast bright="80000" contrast="89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43332"/>
            <a:ext cx="5369364" cy="39095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BC11B8"/>
                </a:solidFill>
                <a:latin typeface="Arial Black"/>
                <a:cs typeface="Arial Black"/>
              </a:rPr>
              <a:t>Graphics</a:t>
            </a:r>
            <a:endParaRPr lang="en-US" sz="5400" dirty="0">
              <a:solidFill>
                <a:srgbClr val="BC11B8"/>
              </a:solidFill>
              <a:latin typeface="Arial Black"/>
              <a:cs typeface="Arial Blac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Franklin Gothic Book"/>
                <a:cs typeface="Franklin Gothic Book"/>
              </a:rPr>
              <a:t>Images, Diagrams, </a:t>
            </a:r>
            <a:r>
              <a:rPr lang="en-US" dirty="0">
                <a:latin typeface="Franklin Gothic Book"/>
                <a:cs typeface="Franklin Gothic Book"/>
              </a:rPr>
              <a:t>Maps </a:t>
            </a:r>
            <a:r>
              <a:rPr lang="en-US" dirty="0" smtClean="0">
                <a:latin typeface="Franklin Gothic Book"/>
                <a:cs typeface="Franklin Gothic Book"/>
              </a:rPr>
              <a:t>and Infographics</a:t>
            </a:r>
          </a:p>
          <a:p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00606" y="66282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932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BC11B8"/>
                </a:solidFill>
                <a:latin typeface="Arial Black"/>
                <a:cs typeface="Arial Black"/>
              </a:rPr>
              <a:t>Infographics</a:t>
            </a:r>
            <a:endParaRPr lang="en-US" dirty="0">
              <a:solidFill>
                <a:srgbClr val="BC11B8"/>
              </a:solidFill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BC11B8"/>
                </a:solidFill>
              </a:rPr>
              <a:t>What ARE </a:t>
            </a:r>
            <a:r>
              <a:rPr lang="en-US" dirty="0" smtClean="0">
                <a:solidFill>
                  <a:srgbClr val="BC11B8"/>
                </a:solidFill>
              </a:rPr>
              <a:t>they and how are they different from graphics?</a:t>
            </a:r>
            <a:endParaRPr lang="en-US" dirty="0" smtClean="0">
              <a:solidFill>
                <a:srgbClr val="BC11B8"/>
              </a:solidFill>
            </a:endParaRPr>
          </a:p>
          <a:p>
            <a:r>
              <a:rPr lang="en-US" dirty="0" smtClean="0"/>
              <a:t>“</a:t>
            </a:r>
            <a:r>
              <a:rPr lang="en-US" dirty="0"/>
              <a:t>Data sorted, arranged and presented visually.” </a:t>
            </a:r>
            <a:r>
              <a:rPr lang="en-US" dirty="0">
                <a:hlinkClick r:id="rId3"/>
              </a:rPr>
              <a:t>(Visyal.ly</a:t>
            </a:r>
            <a:r>
              <a:rPr lang="en-US" dirty="0" smtClean="0">
                <a:hlinkClick r:id="rId3"/>
              </a:rPr>
              <a:t>)</a:t>
            </a:r>
            <a:endParaRPr lang="en-US" dirty="0" smtClean="0"/>
          </a:p>
          <a:p>
            <a:r>
              <a:rPr lang="en-US" dirty="0" smtClean="0"/>
              <a:t>Storytelling </a:t>
            </a:r>
            <a:r>
              <a:rPr lang="en-US" dirty="0"/>
              <a:t>device</a:t>
            </a:r>
          </a:p>
          <a:p>
            <a:r>
              <a:rPr lang="en-US" dirty="0" smtClean="0"/>
              <a:t>Three main elements: content, visuals </a:t>
            </a:r>
            <a:r>
              <a:rPr lang="en-US" dirty="0"/>
              <a:t>and </a:t>
            </a:r>
            <a:r>
              <a:rPr lang="en-US" dirty="0" smtClean="0"/>
              <a:t>knowledge</a:t>
            </a:r>
          </a:p>
          <a:p>
            <a:r>
              <a:rPr lang="en-US" dirty="0"/>
              <a:t>Infographics are made up of charts, maps, and graphics (photos, illustration or other design elements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 terms is evolving, right now also called editorial infographics or just graphics</a:t>
            </a:r>
          </a:p>
          <a:p>
            <a:r>
              <a:rPr lang="en-US" dirty="0" smtClean="0">
                <a:solidFill>
                  <a:srgbClr val="BC11B8"/>
                </a:solidFill>
              </a:rPr>
              <a:t>…are they really that different from graphics?</a:t>
            </a:r>
            <a:endParaRPr lang="en-US" dirty="0" smtClean="0">
              <a:solidFill>
                <a:srgbClr val="BC11B8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89770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448339735_e6626c28f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16" y="317965"/>
            <a:ext cx="6350000" cy="6083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92007" y="5761896"/>
            <a:ext cx="1285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hlinkClick r:id="" action="ppaction://noaction"/>
              </a:rPr>
              <a:t>Daniel Zeevi</a:t>
            </a:r>
            <a:r>
              <a:rPr lang="en-US" sz="900" dirty="0">
                <a:hlinkClick r:id="" action="ppaction://noaction"/>
              </a:rPr>
              <a:t>, http://creativecommons.org/licenses/by-nd/2.0/ </a:t>
            </a:r>
            <a:r>
              <a:rPr lang="en-US" sz="900" dirty="0" smtClean="0">
                <a:hlinkClick r:id="" action="ppaction://noaction"/>
              </a:rPr>
              <a:t>Creative Commons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215629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nvisioning_the_future_of_educa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203" y="20710"/>
            <a:ext cx="484839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91404" y="6191421"/>
            <a:ext cx="1956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By the Envisioning Technology Research Foundation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52555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BC11B8"/>
                </a:solidFill>
                <a:latin typeface="Arial Black"/>
                <a:cs typeface="Arial Black"/>
              </a:rPr>
              <a:t>Finding and Making Infographic</a:t>
            </a:r>
            <a:r>
              <a:rPr lang="en-US" dirty="0">
                <a:solidFill>
                  <a:srgbClr val="BC11B8"/>
                </a:solidFill>
                <a:latin typeface="Arial Black"/>
                <a:cs typeface="Arial Black"/>
              </a:rPr>
              <a:t>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6370" y="1417638"/>
            <a:ext cx="7730430" cy="48942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BC11B8"/>
                </a:solidFill>
              </a:rPr>
              <a:t>Finding them</a:t>
            </a:r>
          </a:p>
          <a:p>
            <a:pPr>
              <a:lnSpc>
                <a:spcPct val="80000"/>
              </a:lnSpc>
              <a:spcBef>
                <a:spcPts val="800"/>
              </a:spcBef>
            </a:pPr>
            <a:r>
              <a:rPr lang="en-US" dirty="0" smtClean="0"/>
              <a:t>Google Images</a:t>
            </a:r>
          </a:p>
          <a:p>
            <a:pPr>
              <a:lnSpc>
                <a:spcPct val="80000"/>
              </a:lnSpc>
              <a:spcBef>
                <a:spcPts val="800"/>
              </a:spcBef>
            </a:pPr>
            <a:r>
              <a:rPr lang="en-US" dirty="0" smtClean="0"/>
              <a:t>Sites </a:t>
            </a:r>
            <a:r>
              <a:rPr lang="en-US" dirty="0"/>
              <a:t>like </a:t>
            </a:r>
            <a:r>
              <a:rPr lang="en-US" dirty="0">
                <a:hlinkClick r:id="rId2"/>
              </a:rPr>
              <a:t>http://www.topsite.com/goto/</a:t>
            </a:r>
            <a:r>
              <a:rPr lang="en-US" dirty="0" smtClean="0">
                <a:hlinkClick r:id="rId2"/>
              </a:rPr>
              <a:t>gapminder.org</a:t>
            </a:r>
            <a:r>
              <a:rPr lang="en-US" dirty="0"/>
              <a:t> or http://</a:t>
            </a:r>
            <a:r>
              <a:rPr lang="en-US" dirty="0" err="1"/>
              <a:t>www.topsite.com</a:t>
            </a:r>
            <a:r>
              <a:rPr lang="en-US" dirty="0"/>
              <a:t>/</a:t>
            </a:r>
            <a:r>
              <a:rPr lang="en-US" dirty="0" err="1"/>
              <a:t>goto</a:t>
            </a:r>
            <a:r>
              <a:rPr lang="en-US" dirty="0"/>
              <a:t>/</a:t>
            </a:r>
            <a:r>
              <a:rPr lang="en-US" dirty="0" err="1" smtClean="0"/>
              <a:t>infosthetics.com</a:t>
            </a:r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BC11B8"/>
                </a:solidFill>
              </a:rPr>
              <a:t>Making them</a:t>
            </a:r>
          </a:p>
          <a:p>
            <a:pPr>
              <a:lnSpc>
                <a:spcPct val="80000"/>
              </a:lnSpc>
              <a:spcBef>
                <a:spcPts val="800"/>
              </a:spcBef>
            </a:pPr>
            <a:r>
              <a:rPr lang="en-US" dirty="0" smtClean="0">
                <a:solidFill>
                  <a:srgbClr val="000000"/>
                </a:solidFill>
              </a:rPr>
              <a:t>Piktochart</a:t>
            </a:r>
          </a:p>
          <a:p>
            <a:pPr>
              <a:lnSpc>
                <a:spcPct val="80000"/>
              </a:lnSpc>
              <a:spcBef>
                <a:spcPts val="800"/>
              </a:spcBef>
            </a:pPr>
            <a:r>
              <a:rPr lang="en-US" dirty="0" smtClean="0">
                <a:solidFill>
                  <a:srgbClr val="000000"/>
                </a:solidFill>
              </a:rPr>
              <a:t>Easel.ly</a:t>
            </a:r>
          </a:p>
          <a:p>
            <a:pPr>
              <a:lnSpc>
                <a:spcPct val="80000"/>
              </a:lnSpc>
              <a:spcBef>
                <a:spcPts val="800"/>
              </a:spcBef>
            </a:pPr>
            <a:r>
              <a:rPr lang="en-US" dirty="0" smtClean="0">
                <a:solidFill>
                  <a:srgbClr val="000000"/>
                </a:solidFill>
              </a:rPr>
              <a:t>Infogr.am</a:t>
            </a:r>
          </a:p>
          <a:p>
            <a:pPr>
              <a:lnSpc>
                <a:spcPct val="80000"/>
              </a:lnSpc>
              <a:spcBef>
                <a:spcPts val="800"/>
              </a:spcBef>
            </a:pPr>
            <a:r>
              <a:rPr lang="en-US" dirty="0" smtClean="0">
                <a:solidFill>
                  <a:srgbClr val="000000"/>
                </a:solidFill>
              </a:rPr>
              <a:t>Dipity.com</a:t>
            </a:r>
          </a:p>
          <a:p>
            <a:pPr>
              <a:lnSpc>
                <a:spcPct val="80000"/>
              </a:lnSpc>
              <a:spcBef>
                <a:spcPts val="800"/>
              </a:spcBef>
            </a:pPr>
            <a:r>
              <a:rPr lang="en-US" dirty="0"/>
              <a:t>Please check our “Intro to software and hardware overview” on the EMP </a:t>
            </a:r>
            <a:r>
              <a:rPr lang="en-US" dirty="0" smtClean="0"/>
              <a:t>website</a:t>
            </a:r>
          </a:p>
        </p:txBody>
      </p:sp>
      <p:sp>
        <p:nvSpPr>
          <p:cNvPr id="4" name="Rectangle 3"/>
          <p:cNvSpPr/>
          <p:nvPr/>
        </p:nvSpPr>
        <p:spPr>
          <a:xfrm>
            <a:off x="141412" y="3028434"/>
            <a:ext cx="1014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latin typeface="Wingdings"/>
                <a:ea typeface="Wingdings"/>
                <a:cs typeface="Wingdings"/>
              </a:rPr>
              <a:t></a:t>
            </a:r>
            <a:endParaRPr lang="en-US" sz="5400" dirty="0"/>
          </a:p>
        </p:txBody>
      </p:sp>
      <p:sp>
        <p:nvSpPr>
          <p:cNvPr id="5" name="Rectangle 4"/>
          <p:cNvSpPr/>
          <p:nvPr/>
        </p:nvSpPr>
        <p:spPr>
          <a:xfrm>
            <a:off x="114673" y="1250435"/>
            <a:ext cx="8416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Wingdings"/>
                <a:ea typeface="Wingdings"/>
                <a:cs typeface="Wingdings"/>
              </a:rPr>
              <a:t>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651470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C11B8"/>
                </a:solidFill>
                <a:latin typeface="Arial Black"/>
                <a:cs typeface="Arial Black"/>
              </a:rPr>
              <a:t>Important Tips!</a:t>
            </a:r>
            <a:endParaRPr lang="en-US" dirty="0">
              <a:solidFill>
                <a:srgbClr val="BC11B8"/>
              </a:solidFill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BC11B8"/>
                </a:solidFill>
              </a:rPr>
              <a:t>Types of files</a:t>
            </a:r>
            <a:endParaRPr lang="en-US" dirty="0">
              <a:solidFill>
                <a:srgbClr val="BC11B8"/>
              </a:solidFill>
            </a:endParaRPr>
          </a:p>
          <a:p>
            <a:pPr lvl="1"/>
            <a:r>
              <a:rPr lang="en-US" dirty="0" smtClean="0"/>
              <a:t>Be aware that there are many different type of graphic files- jpegs, gifs, </a:t>
            </a:r>
            <a:r>
              <a:rPr lang="en-US" dirty="0" err="1" smtClean="0"/>
              <a:t>pngs</a:t>
            </a:r>
            <a:endParaRPr lang="en-US" dirty="0" smtClean="0"/>
          </a:p>
          <a:p>
            <a:pPr lvl="1"/>
            <a:r>
              <a:rPr lang="en-US" dirty="0" smtClean="0"/>
              <a:t>Learn more about it </a:t>
            </a:r>
            <a:r>
              <a:rPr lang="en-US" dirty="0"/>
              <a:t>here: http://</a:t>
            </a:r>
            <a:r>
              <a:rPr lang="en-US" dirty="0" err="1"/>
              <a:t>sanstudio.com</a:t>
            </a:r>
            <a:r>
              <a:rPr lang="en-US" dirty="0"/>
              <a:t>/tech/</a:t>
            </a:r>
            <a:r>
              <a:rPr lang="en-US" dirty="0" err="1"/>
              <a:t>GraphicFileTypes.html</a:t>
            </a:r>
            <a:endParaRPr lang="en-US" dirty="0"/>
          </a:p>
          <a:p>
            <a:pPr marL="6350" indent="0">
              <a:buNone/>
            </a:pPr>
            <a:r>
              <a:rPr lang="en-US" dirty="0" err="1" smtClean="0">
                <a:solidFill>
                  <a:srgbClr val="BC11B8"/>
                </a:solidFill>
              </a:rPr>
              <a:t>Pixelization</a:t>
            </a:r>
            <a:endParaRPr lang="en-US" dirty="0">
              <a:solidFill>
                <a:srgbClr val="BC11B8"/>
              </a:solidFill>
            </a:endParaRPr>
          </a:p>
          <a:p>
            <a:pPr lvl="1"/>
            <a:r>
              <a:rPr lang="en-US" dirty="0" smtClean="0"/>
              <a:t>Reduces the effectiveness of your graphic</a:t>
            </a:r>
          </a:p>
          <a:p>
            <a:pPr lvl="1"/>
            <a:r>
              <a:rPr lang="en-US" dirty="0" smtClean="0"/>
              <a:t>Learn more about it </a:t>
            </a:r>
            <a:r>
              <a:rPr lang="en-US" dirty="0"/>
              <a:t>here: http://</a:t>
            </a:r>
            <a:r>
              <a:rPr lang="en-US" dirty="0" err="1"/>
              <a:t>www.prepressure.com</a:t>
            </a:r>
            <a:r>
              <a:rPr lang="en-US" dirty="0"/>
              <a:t>/design/basics/resolution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32904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BC11B8"/>
                </a:solidFill>
                <a:latin typeface="Arial Black"/>
                <a:cs typeface="Arial Black"/>
              </a:rPr>
              <a:t>Homework: Make a Wordle</a:t>
            </a:r>
            <a:endParaRPr lang="en-US" dirty="0">
              <a:solidFill>
                <a:srgbClr val="BC11B8"/>
              </a:solidFill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Select </a:t>
            </a:r>
            <a:r>
              <a:rPr lang="en-US" dirty="0"/>
              <a:t>text you would like to use to create a word map. This can be any text, but it’s best if it’s more than a paragraph long. </a:t>
            </a:r>
          </a:p>
          <a:p>
            <a:r>
              <a:rPr lang="en-US" dirty="0"/>
              <a:t>Visit </a:t>
            </a:r>
            <a:r>
              <a:rPr lang="en-US" dirty="0">
                <a:hlinkClick r:id="rId2" action="ppaction://hlinkfile"/>
              </a:rPr>
              <a:t>wordle.net</a:t>
            </a:r>
            <a:r>
              <a:rPr lang="en-US" dirty="0"/>
              <a:t> </a:t>
            </a:r>
          </a:p>
          <a:p>
            <a:r>
              <a:rPr lang="en-US" dirty="0"/>
              <a:t>Cut and paste your chosen text into the text box. </a:t>
            </a:r>
          </a:p>
          <a:p>
            <a:r>
              <a:rPr lang="en-US" dirty="0"/>
              <a:t>You may then print the wordle or save it to a public gallery that you can link to (Caution: this gallery is public and can be viewed by any one. </a:t>
            </a:r>
            <a:endParaRPr lang="en-US" dirty="0" smtClean="0"/>
          </a:p>
          <a:p>
            <a:r>
              <a:rPr lang="en-US" dirty="0" smtClean="0"/>
              <a:t>Please bring to next workshop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904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BC11B8"/>
                </a:solidFill>
                <a:latin typeface="Arial Black"/>
                <a:cs typeface="Arial Black"/>
              </a:rPr>
              <a:t>Why use graphics?</a:t>
            </a:r>
            <a:endParaRPr lang="en-US" dirty="0">
              <a:solidFill>
                <a:srgbClr val="BC11B8"/>
              </a:solidFill>
              <a:latin typeface="Arial Black"/>
              <a:cs typeface="Arial Black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9701065"/>
              </p:ext>
            </p:extLst>
          </p:nvPr>
        </p:nvGraphicFramePr>
        <p:xfrm>
          <a:off x="914400" y="1735138"/>
          <a:ext cx="7313613" cy="3266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4742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BC11B8"/>
                </a:solidFill>
                <a:latin typeface="Arial Black"/>
                <a:cs typeface="Arial Black"/>
              </a:rPr>
              <a:t>Images</a:t>
            </a:r>
            <a:endParaRPr lang="en-US" dirty="0">
              <a:solidFill>
                <a:srgbClr val="BC11B8"/>
              </a:solidFill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3929" y="2353032"/>
            <a:ext cx="7251192" cy="39521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Images as used for navigation are underutilized</a:t>
            </a:r>
          </a:p>
          <a:p>
            <a:pPr marL="0" indent="0">
              <a:buNone/>
            </a:pPr>
            <a:r>
              <a:rPr lang="en-US" dirty="0" smtClean="0"/>
              <a:t>Images:</a:t>
            </a:r>
          </a:p>
          <a:p>
            <a:r>
              <a:rPr lang="en-US" dirty="0" smtClean="0"/>
              <a:t>should be relevant</a:t>
            </a:r>
          </a:p>
          <a:p>
            <a:r>
              <a:rPr lang="en-US" dirty="0" smtClean="0"/>
              <a:t>should be clear </a:t>
            </a:r>
          </a:p>
          <a:p>
            <a:r>
              <a:rPr lang="en-US" dirty="0" smtClean="0"/>
              <a:t>should not detract from the information you are trying to get across</a:t>
            </a:r>
          </a:p>
          <a:p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189816" y="2408731"/>
            <a:ext cx="978408" cy="484632"/>
          </a:xfrm>
          <a:prstGeom prst="rightArrow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A0274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892" y="222797"/>
            <a:ext cx="1254715" cy="16927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25514" y="1793048"/>
            <a:ext cx="5949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Images add interest and illustrate written ideas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5240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6782" y="3634480"/>
            <a:ext cx="76873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”</a:t>
            </a:r>
            <a:r>
              <a:rPr lang="en-US" sz="900" dirty="0" err="1" smtClean="0"/>
              <a:t>Pictype</a:t>
            </a:r>
            <a:r>
              <a:rPr lang="en-US" sz="900" dirty="0" smtClean="0"/>
              <a:t> Free Vector Icons" </a:t>
            </a:r>
            <a:r>
              <a:rPr lang="en-US" sz="900" dirty="0"/>
              <a:t>© </a:t>
            </a:r>
            <a:r>
              <a:rPr lang="en-US" sz="900" dirty="0" smtClean="0"/>
              <a:t>Greg </a:t>
            </a:r>
            <a:r>
              <a:rPr lang="en-US" sz="900" dirty="0" err="1"/>
              <a:t>Grossmeier</a:t>
            </a:r>
            <a:r>
              <a:rPr lang="en-US" sz="900" dirty="0"/>
              <a:t>, used under a Creative Commons Attribution-</a:t>
            </a:r>
            <a:r>
              <a:rPr lang="en-US" sz="900" dirty="0" err="1"/>
              <a:t>ShareAlike</a:t>
            </a:r>
            <a:r>
              <a:rPr lang="en-US" sz="900" dirty="0"/>
              <a:t> license: </a:t>
            </a:r>
            <a:r>
              <a:rPr lang="en-US" sz="900" dirty="0">
                <a:hlinkClick r:id="rId3"/>
              </a:rPr>
              <a:t>http://creativecommons.org/licenses/by-sa/3.0/</a:t>
            </a:r>
            <a:endParaRPr lang="en-US" sz="900" dirty="0"/>
          </a:p>
        </p:txBody>
      </p:sp>
      <p:pic>
        <p:nvPicPr>
          <p:cNvPr id="6" name="Picture 5" descr="Screen Shot 2013-10-10 at 12.32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2" y="384113"/>
            <a:ext cx="8262032" cy="3091536"/>
          </a:xfrm>
          <a:prstGeom prst="rect">
            <a:avLst/>
          </a:prstGeom>
        </p:spPr>
      </p:pic>
      <p:pic>
        <p:nvPicPr>
          <p:cNvPr id="7" name="Picture 6" descr="7030239035_624c94268a_z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2" y="4314807"/>
            <a:ext cx="2863863" cy="18358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05849" y="5719730"/>
            <a:ext cx="540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”Couple Reading Books" </a:t>
            </a:r>
            <a:r>
              <a:rPr lang="en-US" sz="900" dirty="0"/>
              <a:t>© </a:t>
            </a:r>
            <a:r>
              <a:rPr lang="en-US" sz="900" dirty="0" smtClean="0"/>
              <a:t>Greg Erin Kelly, ekelly89, used </a:t>
            </a:r>
            <a:r>
              <a:rPr lang="en-US" sz="900" dirty="0"/>
              <a:t>under a Creative Commons </a:t>
            </a:r>
            <a:r>
              <a:rPr lang="en-US" sz="900" dirty="0" smtClean="0"/>
              <a:t>Attribution </a:t>
            </a:r>
            <a:r>
              <a:rPr lang="en-US" sz="900" dirty="0" err="1" smtClean="0"/>
              <a:t>Licence</a:t>
            </a:r>
            <a:r>
              <a:rPr lang="en-US" sz="900" dirty="0" smtClean="0"/>
              <a:t>: http</a:t>
            </a:r>
            <a:r>
              <a:rPr lang="en-US" sz="900" dirty="0"/>
              <a:t>://</a:t>
            </a:r>
            <a:r>
              <a:rPr lang="en-US" sz="900" dirty="0" err="1"/>
              <a:t>creativecommons.org</a:t>
            </a:r>
            <a:r>
              <a:rPr lang="en-US" sz="900" dirty="0"/>
              <a:t>/licenses/by/3.0/</a:t>
            </a:r>
          </a:p>
        </p:txBody>
      </p:sp>
    </p:spTree>
    <p:extLst>
      <p:ext uri="{BB962C8B-B14F-4D97-AF65-F5344CB8AC3E}">
        <p14:creationId xmlns:p14="http://schemas.microsoft.com/office/powerpoint/2010/main" val="3512226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BC11B8"/>
                </a:solidFill>
                <a:latin typeface="Arial Black"/>
                <a:cs typeface="Arial Black"/>
              </a:rPr>
              <a:t>Making and Finding Images</a:t>
            </a:r>
            <a:endParaRPr lang="en-US" dirty="0">
              <a:solidFill>
                <a:srgbClr val="BC11B8"/>
              </a:solidFill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BC11B8"/>
                </a:solidFill>
              </a:rPr>
              <a:t>Finding images:</a:t>
            </a:r>
          </a:p>
          <a:p>
            <a:pPr lvl="1"/>
            <a:r>
              <a:rPr lang="en-US" sz="2000" dirty="0"/>
              <a:t>Google Images (</a:t>
            </a:r>
            <a:r>
              <a:rPr lang="en-US" sz="2000" dirty="0" smtClean="0"/>
              <a:t>search using </a:t>
            </a:r>
            <a:r>
              <a:rPr lang="en-US" sz="2000" dirty="0"/>
              <a:t>CC)</a:t>
            </a:r>
          </a:p>
          <a:p>
            <a:pPr lvl="1"/>
            <a:r>
              <a:rPr lang="en-US" sz="2000" dirty="0"/>
              <a:t>Download icons for </a:t>
            </a:r>
            <a:r>
              <a:rPr lang="en-US" sz="2000" dirty="0" smtClean="0"/>
              <a:t>free from </a:t>
            </a:r>
            <a:r>
              <a:rPr lang="en-US" sz="2000" dirty="0"/>
              <a:t>sites such as </a:t>
            </a:r>
            <a:r>
              <a:rPr lang="en-US" sz="2000" dirty="0" smtClean="0">
                <a:hlinkClick r:id="rId2"/>
              </a:rPr>
              <a:t>http</a:t>
            </a:r>
            <a:r>
              <a:rPr lang="en-US" sz="2000" dirty="0">
                <a:hlinkClick r:id="rId2"/>
              </a:rPr>
              <a:t>://</a:t>
            </a:r>
            <a:r>
              <a:rPr lang="en-US" sz="2000" dirty="0" smtClean="0">
                <a:hlinkClick r:id="rId2"/>
              </a:rPr>
              <a:t>findicons.com</a:t>
            </a:r>
            <a:r>
              <a:rPr lang="en-US" sz="2000" dirty="0"/>
              <a:t> or </a:t>
            </a:r>
            <a:r>
              <a:rPr lang="en-US" sz="2000" dirty="0">
                <a:hlinkClick r:id="rId3"/>
              </a:rPr>
              <a:t>https://</a:t>
            </a:r>
            <a:r>
              <a:rPr lang="en-US" sz="2000" dirty="0" smtClean="0">
                <a:hlinkClick r:id="rId3"/>
              </a:rPr>
              <a:t>www.iconfinder.com</a:t>
            </a:r>
            <a:r>
              <a:rPr lang="en-US" sz="2000" dirty="0" smtClean="0"/>
              <a:t> </a:t>
            </a:r>
            <a:endParaRPr lang="en-US" sz="2000" dirty="0"/>
          </a:p>
          <a:p>
            <a:pPr marL="457200" lvl="1" indent="0">
              <a:buNone/>
            </a:pPr>
            <a:endParaRPr lang="en-US" sz="2000" dirty="0">
              <a:solidFill>
                <a:srgbClr val="BC11B8"/>
              </a:solidFill>
            </a:endParaRPr>
          </a:p>
          <a:p>
            <a:r>
              <a:rPr lang="en-US" sz="2000" dirty="0">
                <a:solidFill>
                  <a:srgbClr val="BC11B8"/>
                </a:solidFill>
              </a:rPr>
              <a:t>Making images:</a:t>
            </a:r>
          </a:p>
          <a:p>
            <a:pPr lvl="1"/>
            <a:r>
              <a:rPr lang="en-US" sz="2000" dirty="0"/>
              <a:t>Edit your own photos using </a:t>
            </a:r>
            <a:r>
              <a:rPr lang="en-US" sz="2000" dirty="0" smtClean="0"/>
              <a:t>iPhoto </a:t>
            </a:r>
            <a:r>
              <a:rPr lang="en-US" sz="2000" dirty="0"/>
              <a:t>or similar </a:t>
            </a:r>
            <a:r>
              <a:rPr lang="en-US" sz="2000" dirty="0" smtClean="0"/>
              <a:t>software (see our resource site for a list of tools)</a:t>
            </a:r>
            <a:endParaRPr lang="en-US" sz="2000" dirty="0"/>
          </a:p>
          <a:p>
            <a:pPr lvl="1"/>
            <a:r>
              <a:rPr lang="en-US" sz="2000" dirty="0"/>
              <a:t>Create icons, shapes, basic </a:t>
            </a:r>
            <a:r>
              <a:rPr lang="en-US" sz="2000" dirty="0" smtClean="0"/>
              <a:t>outlines using Microsoft Office, Inspire</a:t>
            </a:r>
            <a:endParaRPr lang="en-US" sz="2000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1412" y="3472934"/>
            <a:ext cx="1014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latin typeface="Wingdings"/>
                <a:ea typeface="Wingdings"/>
                <a:cs typeface="Wingdings"/>
              </a:rPr>
              <a:t></a:t>
            </a:r>
            <a:endParaRPr lang="en-US" sz="5400" dirty="0"/>
          </a:p>
        </p:txBody>
      </p:sp>
      <p:sp>
        <p:nvSpPr>
          <p:cNvPr id="5" name="Rectangle 4"/>
          <p:cNvSpPr/>
          <p:nvPr/>
        </p:nvSpPr>
        <p:spPr>
          <a:xfrm>
            <a:off x="114673" y="1504435"/>
            <a:ext cx="8416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Wingdings"/>
                <a:ea typeface="Wingdings"/>
                <a:cs typeface="Wingdings"/>
              </a:rPr>
              <a:t>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7673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BC11B8"/>
                </a:solidFill>
                <a:latin typeface="Arial Black"/>
                <a:cs typeface="Arial Black"/>
              </a:rPr>
              <a:t>Charts, Graphs, Maps and Diagrams</a:t>
            </a:r>
            <a:endParaRPr lang="en-US" dirty="0">
              <a:solidFill>
                <a:srgbClr val="BC11B8"/>
              </a:solidFill>
              <a:latin typeface="Arial Black"/>
              <a:cs typeface="Arial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35138"/>
            <a:ext cx="7313613" cy="4741862"/>
          </a:xfrm>
        </p:spPr>
        <p:txBody>
          <a:bodyPr>
            <a:normAutofit fontScale="32500" lnSpcReduction="2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4900" dirty="0" smtClean="0"/>
              <a:t>Tools to visualize data.</a:t>
            </a:r>
            <a:endParaRPr lang="en-US" sz="4900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US" sz="4900" dirty="0"/>
              <a:t>F</a:t>
            </a:r>
            <a:r>
              <a:rPr lang="en-US" sz="4900" dirty="0" smtClean="0"/>
              <a:t>rom </a:t>
            </a:r>
            <a:r>
              <a:rPr lang="en-US" sz="4900" dirty="0" smtClean="0"/>
              <a:t>histograms to </a:t>
            </a:r>
            <a:r>
              <a:rPr lang="en-US" sz="4900" dirty="0" smtClean="0"/>
              <a:t>scatterplots- how do you find the right one?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sz="4900" dirty="0">
                <a:hlinkClick r:id="rId3"/>
              </a:rPr>
              <a:t>http://www.labnol.org/software/find-right-chart-type-for-your-data/6523</a:t>
            </a:r>
            <a:r>
              <a:rPr lang="en-US" sz="4900" dirty="0" smtClean="0">
                <a:hlinkClick r:id="rId3"/>
              </a:rPr>
              <a:t>/</a:t>
            </a:r>
            <a:endParaRPr lang="en-US" sz="4900" dirty="0" smtClean="0"/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sz="4900" dirty="0">
                <a:hlinkClick r:id="rId4"/>
              </a:rPr>
              <a:t>http://labs.juiceanalytics.com/chartchooser/</a:t>
            </a:r>
            <a:r>
              <a:rPr lang="en-US" sz="4900" dirty="0" smtClean="0">
                <a:hlinkClick r:id="rId4"/>
              </a:rPr>
              <a:t>index.html</a:t>
            </a:r>
            <a:endParaRPr lang="en-US" sz="4900" dirty="0" smtClean="0"/>
          </a:p>
          <a:p>
            <a:pPr marL="0" indent="0">
              <a:spcBef>
                <a:spcPts val="600"/>
              </a:spcBef>
              <a:buNone/>
            </a:pPr>
            <a:endParaRPr lang="en-US" sz="4900" dirty="0">
              <a:solidFill>
                <a:srgbClr val="BC11B8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4900" dirty="0" smtClean="0">
                <a:solidFill>
                  <a:srgbClr val="BC11B8"/>
                </a:solidFill>
              </a:rPr>
              <a:t>Things to think about. Is your graphic:</a:t>
            </a:r>
            <a:endParaRPr lang="en-US" sz="4900" dirty="0" smtClean="0">
              <a:solidFill>
                <a:srgbClr val="BC11B8"/>
              </a:solidFill>
            </a:endParaRPr>
          </a:p>
          <a:p>
            <a:pPr lvl="1"/>
            <a:r>
              <a:rPr lang="en-US" sz="4900" dirty="0" smtClean="0"/>
              <a:t>Quick to understand</a:t>
            </a:r>
          </a:p>
          <a:p>
            <a:pPr lvl="1"/>
            <a:r>
              <a:rPr lang="en-US" sz="4900" dirty="0" smtClean="0"/>
              <a:t>Clear </a:t>
            </a:r>
            <a:r>
              <a:rPr lang="en-US" sz="4900" dirty="0"/>
              <a:t>titles and </a:t>
            </a:r>
            <a:r>
              <a:rPr lang="en-US" sz="4900" dirty="0" smtClean="0"/>
              <a:t>labels</a:t>
            </a:r>
          </a:p>
          <a:p>
            <a:pPr lvl="1"/>
            <a:r>
              <a:rPr lang="en-US" sz="4900" dirty="0" smtClean="0"/>
              <a:t>Uncluttered</a:t>
            </a:r>
          </a:p>
          <a:p>
            <a:pPr lvl="1"/>
            <a:r>
              <a:rPr lang="en-US" sz="4900" dirty="0" smtClean="0"/>
              <a:t>Appropriate for the job </a:t>
            </a:r>
          </a:p>
          <a:p>
            <a:pPr lvl="1"/>
            <a:r>
              <a:rPr lang="en-US" sz="4900" dirty="0" smtClean="0"/>
              <a:t>Interesting to look at</a:t>
            </a:r>
          </a:p>
          <a:p>
            <a:pPr lvl="1"/>
            <a:r>
              <a:rPr lang="en-US" sz="4900" dirty="0" smtClean="0"/>
              <a:t>Appropriate </a:t>
            </a:r>
            <a:r>
              <a:rPr lang="en-US" sz="4900" dirty="0"/>
              <a:t>for </a:t>
            </a:r>
            <a:r>
              <a:rPr lang="en-US" sz="4900" dirty="0" smtClean="0"/>
              <a:t>context</a:t>
            </a:r>
            <a:endParaRPr lang="en-US" sz="4900" dirty="0"/>
          </a:p>
          <a:p>
            <a:pPr lvl="2"/>
            <a:r>
              <a:rPr lang="en-US" sz="4900" dirty="0" smtClean="0"/>
              <a:t> </a:t>
            </a:r>
            <a:r>
              <a:rPr lang="en-US" sz="4900" dirty="0" err="1" smtClean="0"/>
              <a:t>ie</a:t>
            </a:r>
            <a:r>
              <a:rPr lang="en-US" sz="4900" dirty="0" smtClean="0"/>
              <a:t>. </a:t>
            </a:r>
            <a:r>
              <a:rPr lang="en-US" sz="4900" dirty="0"/>
              <a:t>finely detailed=individual </a:t>
            </a:r>
            <a:r>
              <a:rPr lang="en-US" sz="4900" dirty="0" smtClean="0"/>
              <a:t>study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4900" dirty="0" smtClean="0">
                <a:solidFill>
                  <a:srgbClr val="BC11B8"/>
                </a:solidFill>
              </a:rPr>
              <a:t>Maps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4900" dirty="0" smtClean="0"/>
              <a:t>A </a:t>
            </a:r>
            <a:r>
              <a:rPr lang="en-US" sz="4900" dirty="0"/>
              <a:t>visual representation of an </a:t>
            </a:r>
            <a:r>
              <a:rPr lang="en-US" sz="4900" dirty="0" smtClean="0"/>
              <a:t>area or symbolically </a:t>
            </a:r>
            <a:r>
              <a:rPr lang="en-US" sz="4900" dirty="0"/>
              <a:t>depicting relationships </a:t>
            </a:r>
            <a:endParaRPr lang="en-US" sz="4900" dirty="0" smtClean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4900" dirty="0" smtClean="0"/>
              <a:t>Don’t </a:t>
            </a:r>
            <a:r>
              <a:rPr lang="en-US" sz="4900" dirty="0"/>
              <a:t>have to represent geographical space</a:t>
            </a:r>
          </a:p>
          <a:p>
            <a:pPr>
              <a:spcBef>
                <a:spcPts val="600"/>
              </a:spcBef>
            </a:pPr>
            <a:r>
              <a:rPr lang="en-US" sz="4900" dirty="0"/>
              <a:t>Navigation </a:t>
            </a:r>
            <a:r>
              <a:rPr lang="en-US" sz="4900" dirty="0" smtClean="0"/>
              <a:t>aids</a:t>
            </a:r>
            <a:endParaRPr lang="en-US" sz="4900" dirty="0"/>
          </a:p>
          <a:p>
            <a:pPr marL="514350" lvl="0" indent="-514350">
              <a:buAutoNum type="arabicPeriod"/>
            </a:pPr>
            <a:endParaRPr lang="en-US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816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86233" y="6316322"/>
            <a:ext cx="10951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Source: </a:t>
            </a:r>
            <a:r>
              <a:rPr lang="en-US" sz="1100" dirty="0" err="1" smtClean="0"/>
              <a:t>twu.org</a:t>
            </a:r>
            <a:endParaRPr lang="en-US" sz="1100" dirty="0"/>
          </a:p>
        </p:txBody>
      </p:sp>
      <p:pic>
        <p:nvPicPr>
          <p:cNvPr id="6" name="Picture 5" descr="525px-Wash-dc-metro-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91" y="342419"/>
            <a:ext cx="4291414" cy="49044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0205" y="5651034"/>
            <a:ext cx="1846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 </a:t>
            </a:r>
            <a:endParaRPr lang="en-US" sz="900" dirty="0"/>
          </a:p>
        </p:txBody>
      </p:sp>
      <p:sp>
        <p:nvSpPr>
          <p:cNvPr id="3" name="TextBox 2"/>
          <p:cNvSpPr txBox="1"/>
          <p:nvPr/>
        </p:nvSpPr>
        <p:spPr>
          <a:xfrm>
            <a:off x="5410200" y="2552700"/>
            <a:ext cx="2971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Maps don’t have to indicate space. And if they do, they </a:t>
            </a:r>
            <a:r>
              <a:rPr lang="en-US" dirty="0" smtClean="0"/>
              <a:t>don’t have to show </a:t>
            </a:r>
            <a:r>
              <a:rPr lang="en-US" dirty="0" smtClean="0"/>
              <a:t>distance.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87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nar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8" y="601557"/>
            <a:ext cx="8644909" cy="4121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538" y="4961968"/>
            <a:ext cx="6880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 by Charles Joseph </a:t>
            </a:r>
            <a:r>
              <a:rPr lang="en-US" dirty="0" err="1" smtClean="0"/>
              <a:t>Minard</a:t>
            </a:r>
            <a:r>
              <a:rPr lang="en-US" dirty="0" smtClean="0"/>
              <a:t>, on </a:t>
            </a:r>
            <a:r>
              <a:rPr lang="en-US" dirty="0" err="1" smtClean="0"/>
              <a:t>Napolean’s</a:t>
            </a:r>
            <a:r>
              <a:rPr lang="en-US" dirty="0" smtClean="0"/>
              <a:t> Russian campaign of 1812.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788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BC11B8"/>
                </a:solidFill>
                <a:latin typeface="Arial Black"/>
                <a:cs typeface="Arial Black"/>
              </a:rPr>
              <a:t>Making/Finding Charts</a:t>
            </a:r>
            <a:r>
              <a:rPr lang="en-US" sz="3600" dirty="0">
                <a:solidFill>
                  <a:srgbClr val="BC11B8"/>
                </a:solidFill>
                <a:latin typeface="Arial Black"/>
                <a:cs typeface="Arial Black"/>
              </a:rPr>
              <a:t>, Graphs, Maps and Diagrams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35138"/>
            <a:ext cx="7313613" cy="4358386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2000" dirty="0" smtClean="0">
                <a:solidFill>
                  <a:srgbClr val="BC11B8"/>
                </a:solidFill>
              </a:rPr>
              <a:t>Finding them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 smtClean="0"/>
              <a:t>Google images</a:t>
            </a:r>
          </a:p>
          <a:p>
            <a:pPr marL="464400" indent="-464400">
              <a:lnSpc>
                <a:spcPct val="80000"/>
              </a:lnSpc>
              <a:spcBef>
                <a:spcPts val="200"/>
              </a:spcBef>
            </a:pPr>
            <a:r>
              <a:rPr lang="en-US" sz="2000" dirty="0" smtClean="0"/>
              <a:t>Other sites:</a:t>
            </a:r>
            <a:endParaRPr lang="en-US" sz="2000" dirty="0" smtClean="0"/>
          </a:p>
          <a:p>
            <a:pPr lvl="1">
              <a:lnSpc>
                <a:spcPct val="80000"/>
              </a:lnSpc>
            </a:pPr>
            <a:r>
              <a:rPr lang="en-US" sz="1800" dirty="0" smtClean="0">
                <a:hlinkClick r:id="rId3"/>
              </a:rPr>
              <a:t>http</a:t>
            </a:r>
            <a:r>
              <a:rPr lang="en-US" sz="1800" dirty="0">
                <a:hlinkClick r:id="rId3"/>
              </a:rPr>
              <a:t>://www.healthmetricsandevaluation.org/tools/data-</a:t>
            </a:r>
            <a:r>
              <a:rPr lang="en-US" sz="1800" dirty="0" smtClean="0">
                <a:hlinkClick r:id="rId3"/>
              </a:rPr>
              <a:t>visualizations</a:t>
            </a:r>
            <a:endParaRPr lang="en-US" sz="1800" dirty="0" smtClean="0"/>
          </a:p>
          <a:p>
            <a:pPr lvl="1">
              <a:lnSpc>
                <a:spcPct val="80000"/>
              </a:lnSpc>
            </a:pPr>
            <a:r>
              <a:rPr lang="en-US" sz="1800" dirty="0" err="1" smtClean="0"/>
              <a:t>Gapminder</a:t>
            </a:r>
            <a:endParaRPr lang="en-US" sz="18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2000" dirty="0" smtClean="0">
                <a:solidFill>
                  <a:srgbClr val="BC11B8"/>
                </a:solidFill>
              </a:rPr>
              <a:t>Making them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Use an online diagram-making tool like </a:t>
            </a:r>
            <a:r>
              <a:rPr lang="en-US" sz="2000" dirty="0" smtClean="0">
                <a:hlinkClick r:id="rId4" action="ppaction://hlinkfile"/>
              </a:rPr>
              <a:t>Cacoo.com</a:t>
            </a:r>
            <a:endParaRPr lang="en-US" sz="2000" dirty="0" smtClean="0"/>
          </a:p>
          <a:p>
            <a:pPr>
              <a:lnSpc>
                <a:spcPct val="80000"/>
              </a:lnSpc>
              <a:spcBef>
                <a:spcPts val="800"/>
              </a:spcBef>
            </a:pPr>
            <a:r>
              <a:rPr lang="en-US" sz="2000" dirty="0" smtClean="0"/>
              <a:t>Use </a:t>
            </a:r>
            <a:r>
              <a:rPr lang="en-US" sz="2000" dirty="0"/>
              <a:t>a drawing tool like Sketchbook Express or </a:t>
            </a:r>
            <a:r>
              <a:rPr lang="en-US" sz="2000" dirty="0" smtClean="0"/>
              <a:t>Paint</a:t>
            </a:r>
          </a:p>
          <a:p>
            <a:pPr marL="463550" lvl="1" indent="-463550">
              <a:lnSpc>
                <a:spcPct val="80000"/>
              </a:lnSpc>
              <a:spcBef>
                <a:spcPts val="800"/>
              </a:spcBef>
              <a:buBlip>
                <a:blip r:embed="rId5"/>
              </a:buBlip>
            </a:pPr>
            <a:r>
              <a:rPr lang="en-US" sz="1800" dirty="0"/>
              <a:t>Please check our “Intro to software and hardware </a:t>
            </a:r>
            <a:r>
              <a:rPr lang="en-US" sz="1800" dirty="0">
                <a:hlinkClick r:id="rId6"/>
              </a:rPr>
              <a:t>overview</a:t>
            </a:r>
            <a:r>
              <a:rPr lang="en-US" sz="1800" dirty="0"/>
              <a:t>” on the EMP website</a:t>
            </a:r>
          </a:p>
          <a:p>
            <a:pPr marL="0" indent="0">
              <a:lnSpc>
                <a:spcPct val="80000"/>
              </a:lnSpc>
              <a:spcBef>
                <a:spcPts val="800"/>
              </a:spcBef>
              <a:buNone/>
            </a:pPr>
            <a:endParaRPr lang="en-US" sz="2000" dirty="0"/>
          </a:p>
          <a:p>
            <a:pPr marL="0" indent="0">
              <a:lnSpc>
                <a:spcPct val="80000"/>
              </a:lnSpc>
              <a:spcBef>
                <a:spcPts val="800"/>
              </a:spcBef>
              <a:buNone/>
            </a:pP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141412" y="3472934"/>
            <a:ext cx="1014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latin typeface="Wingdings"/>
                <a:ea typeface="Wingdings"/>
                <a:cs typeface="Wingdings"/>
              </a:rPr>
              <a:t></a:t>
            </a:r>
            <a:endParaRPr lang="en-US" sz="5400" dirty="0"/>
          </a:p>
        </p:txBody>
      </p:sp>
      <p:sp>
        <p:nvSpPr>
          <p:cNvPr id="8" name="Rectangle 7"/>
          <p:cNvSpPr/>
          <p:nvPr/>
        </p:nvSpPr>
        <p:spPr>
          <a:xfrm>
            <a:off x="114673" y="1504435"/>
            <a:ext cx="84169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Wingdings"/>
                <a:ea typeface="Wingdings"/>
                <a:cs typeface="Wingdings"/>
              </a:rPr>
              <a:t>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8556243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1930</TotalTime>
  <Words>864</Words>
  <Application>Microsoft Macintosh PowerPoint</Application>
  <PresentationFormat>On-screen Show (4:3)</PresentationFormat>
  <Paragraphs>116</Paragraphs>
  <Slides>15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Inkwell</vt:lpstr>
      <vt:lpstr>Graphics</vt:lpstr>
      <vt:lpstr>Why use graphics?</vt:lpstr>
      <vt:lpstr>Images</vt:lpstr>
      <vt:lpstr>PowerPoint Presentation</vt:lpstr>
      <vt:lpstr>Making and Finding Images</vt:lpstr>
      <vt:lpstr>Charts, Graphs, Maps and Diagrams</vt:lpstr>
      <vt:lpstr>PowerPoint Presentation</vt:lpstr>
      <vt:lpstr>PowerPoint Presentation</vt:lpstr>
      <vt:lpstr>Making/Finding Charts, Graphs, Maps and Diagrams</vt:lpstr>
      <vt:lpstr>Infographics</vt:lpstr>
      <vt:lpstr>PowerPoint Presentation</vt:lpstr>
      <vt:lpstr>PowerPoint Presentation</vt:lpstr>
      <vt:lpstr>Finding and Making Infographics</vt:lpstr>
      <vt:lpstr>Important Tips!</vt:lpstr>
      <vt:lpstr>Homework: Make a Wordle</vt:lpstr>
    </vt:vector>
  </TitlesOfParts>
  <Company>Teaching and Learning Centre@SFU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TLC Demo</dc:creator>
  <cp:lastModifiedBy>Shantala Singh</cp:lastModifiedBy>
  <cp:revision>102</cp:revision>
  <dcterms:created xsi:type="dcterms:W3CDTF">2012-10-30T17:11:15Z</dcterms:created>
  <dcterms:modified xsi:type="dcterms:W3CDTF">2013-10-23T19:17:35Z</dcterms:modified>
</cp:coreProperties>
</file>